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1"/>
  </p:notesMasterIdLst>
  <p:sldIdLst>
    <p:sldId id="256" r:id="rId2"/>
    <p:sldId id="1691" r:id="rId3"/>
    <p:sldId id="1880" r:id="rId4"/>
    <p:sldId id="1716" r:id="rId5"/>
    <p:sldId id="1864" r:id="rId6"/>
    <p:sldId id="1778" r:id="rId7"/>
    <p:sldId id="1779" r:id="rId8"/>
    <p:sldId id="1865" r:id="rId9"/>
    <p:sldId id="1807" r:id="rId10"/>
    <p:sldId id="1851" r:id="rId11"/>
    <p:sldId id="1782" r:id="rId12"/>
    <p:sldId id="1854" r:id="rId13"/>
    <p:sldId id="1866" r:id="rId14"/>
    <p:sldId id="1853" r:id="rId15"/>
    <p:sldId id="1860" r:id="rId16"/>
    <p:sldId id="1867" r:id="rId17"/>
    <p:sldId id="1861" r:id="rId18"/>
    <p:sldId id="1868" r:id="rId19"/>
    <p:sldId id="1869" r:id="rId20"/>
    <p:sldId id="1862" r:id="rId21"/>
    <p:sldId id="1871" r:id="rId22"/>
    <p:sldId id="1872" r:id="rId23"/>
    <p:sldId id="1873" r:id="rId24"/>
    <p:sldId id="1876" r:id="rId25"/>
    <p:sldId id="1877" r:id="rId26"/>
    <p:sldId id="1881" r:id="rId27"/>
    <p:sldId id="1883" r:id="rId28"/>
    <p:sldId id="1884" r:id="rId29"/>
    <p:sldId id="1885" r:id="rId30"/>
    <p:sldId id="1889" r:id="rId31"/>
    <p:sldId id="1886" r:id="rId32"/>
    <p:sldId id="1891" r:id="rId33"/>
    <p:sldId id="1892" r:id="rId34"/>
    <p:sldId id="1893" r:id="rId35"/>
    <p:sldId id="1894" r:id="rId36"/>
    <p:sldId id="1855" r:id="rId37"/>
    <p:sldId id="1878" r:id="rId38"/>
    <p:sldId id="1879" r:id="rId39"/>
    <p:sldId id="261" r:id="rId40"/>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4"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a:srgbClr val="F6E3BF"/>
    <a:srgbClr val="B8A489"/>
    <a:srgbClr val="E1B3FF"/>
    <a:srgbClr val="95EC8A"/>
    <a:srgbClr val="97EF8B"/>
    <a:srgbClr val="80D7EE"/>
    <a:srgbClr val="C5B598"/>
    <a:srgbClr val="4CC9EF"/>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94660"/>
  </p:normalViewPr>
  <p:slideViewPr>
    <p:cSldViewPr snapToGrid="0">
      <p:cViewPr varScale="1">
        <p:scale>
          <a:sx n="113" d="100"/>
          <a:sy n="113" d="100"/>
        </p:scale>
        <p:origin x="234" y="96"/>
      </p:cViewPr>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AD45DB-4C1C-4CFC-A206-84ECEF943802}" type="datetimeFigureOut">
              <a:rPr lang="zh-CN" altLang="en-US" smtClean="0"/>
              <a:t>2021/10/9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BABC2-6772-4727-AFE1-F6A682502CA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Ref idx="1001">
        <a:schemeClr val="bg1"/>
      </p:bgRef>
    </p:bg>
    <p:spTree>
      <p:nvGrpSpPr>
        <p:cNvPr id="1" name=""/>
        <p:cNvGrpSpPr/>
        <p:nvPr/>
      </p:nvGrpSpPr>
      <p:grpSpPr>
        <a:xfrm>
          <a:off x="0" y="0"/>
          <a:ext cx="0" cy="0"/>
          <a:chOff x="0" y="0"/>
          <a:chExt cx="0" cy="0"/>
        </a:xfrm>
      </p:grpSpPr>
      <p:sp>
        <p:nvSpPr>
          <p:cNvPr id="320" name="图片占位符 319"/>
          <p:cNvSpPr>
            <a:spLocks noGrp="1"/>
          </p:cNvSpPr>
          <p:nvPr>
            <p:ph type="pic" sz="quarter" idx="10"/>
          </p:nvPr>
        </p:nvSpPr>
        <p:spPr>
          <a:xfrm>
            <a:off x="1" y="1"/>
            <a:ext cx="10895637" cy="5189229"/>
          </a:xfrm>
          <a:custGeom>
            <a:avLst/>
            <a:gdLst>
              <a:gd name="connsiteX0" fmla="*/ 607241 w 10895637"/>
              <a:gd name="connsiteY0" fmla="*/ 3408786 h 5189229"/>
              <a:gd name="connsiteX1" fmla="*/ 1497462 w 10895637"/>
              <a:gd name="connsiteY1" fmla="*/ 4299007 h 5189229"/>
              <a:gd name="connsiteX2" fmla="*/ 607242 w 10895637"/>
              <a:gd name="connsiteY2" fmla="*/ 5189229 h 5189229"/>
              <a:gd name="connsiteX3" fmla="*/ 0 w 10895637"/>
              <a:gd name="connsiteY3" fmla="*/ 4581987 h 5189229"/>
              <a:gd name="connsiteX4" fmla="*/ 0 w 10895637"/>
              <a:gd name="connsiteY4" fmla="*/ 4016028 h 5189229"/>
              <a:gd name="connsiteX5" fmla="*/ 9065598 w 10895637"/>
              <a:gd name="connsiteY5" fmla="*/ 2490539 h 5189229"/>
              <a:gd name="connsiteX6" fmla="*/ 9955820 w 10895637"/>
              <a:gd name="connsiteY6" fmla="*/ 3380760 h 5189229"/>
              <a:gd name="connsiteX7" fmla="*/ 9065598 w 10895637"/>
              <a:gd name="connsiteY7" fmla="*/ 4270982 h 5189229"/>
              <a:gd name="connsiteX8" fmla="*/ 8175377 w 10895637"/>
              <a:gd name="connsiteY8" fmla="*/ 3380761 h 5189229"/>
              <a:gd name="connsiteX9" fmla="*/ 7185963 w 10895637"/>
              <a:gd name="connsiteY9" fmla="*/ 2490539 h 5189229"/>
              <a:gd name="connsiteX10" fmla="*/ 8076185 w 10895637"/>
              <a:gd name="connsiteY10" fmla="*/ 3380761 h 5189229"/>
              <a:gd name="connsiteX11" fmla="*/ 7185964 w 10895637"/>
              <a:gd name="connsiteY11" fmla="*/ 4270982 h 5189229"/>
              <a:gd name="connsiteX12" fmla="*/ 6295742 w 10895637"/>
              <a:gd name="connsiteY12" fmla="*/ 3380760 h 5189229"/>
              <a:gd name="connsiteX13" fmla="*/ 1547057 w 10895637"/>
              <a:gd name="connsiteY13" fmla="*/ 2467029 h 5189229"/>
              <a:gd name="connsiteX14" fmla="*/ 2437279 w 10895637"/>
              <a:gd name="connsiteY14" fmla="*/ 3357251 h 5189229"/>
              <a:gd name="connsiteX15" fmla="*/ 1547057 w 10895637"/>
              <a:gd name="connsiteY15" fmla="*/ 4247474 h 5189229"/>
              <a:gd name="connsiteX16" fmla="*/ 656836 w 10895637"/>
              <a:gd name="connsiteY16" fmla="*/ 3357251 h 5189229"/>
              <a:gd name="connsiteX17" fmla="*/ 2486877 w 10895637"/>
              <a:gd name="connsiteY17" fmla="*/ 1525276 h 5189229"/>
              <a:gd name="connsiteX18" fmla="*/ 3377098 w 10895637"/>
              <a:gd name="connsiteY18" fmla="*/ 2415495 h 5189229"/>
              <a:gd name="connsiteX19" fmla="*/ 2486877 w 10895637"/>
              <a:gd name="connsiteY19" fmla="*/ 3305717 h 5189229"/>
              <a:gd name="connsiteX20" fmla="*/ 1596655 w 10895637"/>
              <a:gd name="connsiteY20" fmla="*/ 2415495 h 5189229"/>
              <a:gd name="connsiteX21" fmla="*/ 10005415 w 10895637"/>
              <a:gd name="connsiteY21" fmla="*/ 1525276 h 5189229"/>
              <a:gd name="connsiteX22" fmla="*/ 10895637 w 10895637"/>
              <a:gd name="connsiteY22" fmla="*/ 2415495 h 5189229"/>
              <a:gd name="connsiteX23" fmla="*/ 10005415 w 10895637"/>
              <a:gd name="connsiteY23" fmla="*/ 3305717 h 5189229"/>
              <a:gd name="connsiteX24" fmla="*/ 9115194 w 10895637"/>
              <a:gd name="connsiteY24" fmla="*/ 2415495 h 5189229"/>
              <a:gd name="connsiteX25" fmla="*/ 8125779 w 10895637"/>
              <a:gd name="connsiteY25" fmla="*/ 1525276 h 5189229"/>
              <a:gd name="connsiteX26" fmla="*/ 9016000 w 10895637"/>
              <a:gd name="connsiteY26" fmla="*/ 2415495 h 5189229"/>
              <a:gd name="connsiteX27" fmla="*/ 8125779 w 10895637"/>
              <a:gd name="connsiteY27" fmla="*/ 3305717 h 5189229"/>
              <a:gd name="connsiteX28" fmla="*/ 7235557 w 10895637"/>
              <a:gd name="connsiteY28" fmla="*/ 2415495 h 5189229"/>
              <a:gd name="connsiteX29" fmla="*/ 6246143 w 10895637"/>
              <a:gd name="connsiteY29" fmla="*/ 1525276 h 5189229"/>
              <a:gd name="connsiteX30" fmla="*/ 7136365 w 10895637"/>
              <a:gd name="connsiteY30" fmla="*/ 2415495 h 5189229"/>
              <a:gd name="connsiteX31" fmla="*/ 6246143 w 10895637"/>
              <a:gd name="connsiteY31" fmla="*/ 3305717 h 5189229"/>
              <a:gd name="connsiteX32" fmla="*/ 5355923 w 10895637"/>
              <a:gd name="connsiteY32" fmla="*/ 2415495 h 5189229"/>
              <a:gd name="connsiteX33" fmla="*/ 4366509 w 10895637"/>
              <a:gd name="connsiteY33" fmla="*/ 1525276 h 5189229"/>
              <a:gd name="connsiteX34" fmla="*/ 5256730 w 10895637"/>
              <a:gd name="connsiteY34" fmla="*/ 2415495 h 5189229"/>
              <a:gd name="connsiteX35" fmla="*/ 4366509 w 10895637"/>
              <a:gd name="connsiteY35" fmla="*/ 3305717 h 5189229"/>
              <a:gd name="connsiteX36" fmla="*/ 3476291 w 10895637"/>
              <a:gd name="connsiteY36" fmla="*/ 2415495 h 5189229"/>
              <a:gd name="connsiteX37" fmla="*/ 607238 w 10895637"/>
              <a:gd name="connsiteY37" fmla="*/ 1525274 h 5189229"/>
              <a:gd name="connsiteX38" fmla="*/ 1497459 w 10895637"/>
              <a:gd name="connsiteY38" fmla="*/ 2415495 h 5189229"/>
              <a:gd name="connsiteX39" fmla="*/ 607238 w 10895637"/>
              <a:gd name="connsiteY39" fmla="*/ 3305716 h 5189229"/>
              <a:gd name="connsiteX40" fmla="*/ 0 w 10895637"/>
              <a:gd name="connsiteY40" fmla="*/ 2698479 h 5189229"/>
              <a:gd name="connsiteX41" fmla="*/ 0 w 10895637"/>
              <a:gd name="connsiteY41" fmla="*/ 2132511 h 5189229"/>
              <a:gd name="connsiteX42" fmla="*/ 9065598 w 10895637"/>
              <a:gd name="connsiteY42" fmla="*/ 585458 h 5189229"/>
              <a:gd name="connsiteX43" fmla="*/ 9955819 w 10895637"/>
              <a:gd name="connsiteY43" fmla="*/ 1475679 h 5189229"/>
              <a:gd name="connsiteX44" fmla="*/ 9065598 w 10895637"/>
              <a:gd name="connsiteY44" fmla="*/ 2365899 h 5189229"/>
              <a:gd name="connsiteX45" fmla="*/ 8175377 w 10895637"/>
              <a:gd name="connsiteY45" fmla="*/ 1475679 h 5189229"/>
              <a:gd name="connsiteX46" fmla="*/ 7185964 w 10895637"/>
              <a:gd name="connsiteY46" fmla="*/ 585458 h 5189229"/>
              <a:gd name="connsiteX47" fmla="*/ 8076185 w 10895637"/>
              <a:gd name="connsiteY47" fmla="*/ 1475679 h 5189229"/>
              <a:gd name="connsiteX48" fmla="*/ 7185963 w 10895637"/>
              <a:gd name="connsiteY48" fmla="*/ 2365898 h 5189229"/>
              <a:gd name="connsiteX49" fmla="*/ 6295742 w 10895637"/>
              <a:gd name="connsiteY49" fmla="*/ 1475680 h 5189229"/>
              <a:gd name="connsiteX50" fmla="*/ 5306327 w 10895637"/>
              <a:gd name="connsiteY50" fmla="*/ 585458 h 5189229"/>
              <a:gd name="connsiteX51" fmla="*/ 6196548 w 10895637"/>
              <a:gd name="connsiteY51" fmla="*/ 1475679 h 5189229"/>
              <a:gd name="connsiteX52" fmla="*/ 5306328 w 10895637"/>
              <a:gd name="connsiteY52" fmla="*/ 2365898 h 5189229"/>
              <a:gd name="connsiteX53" fmla="*/ 4416106 w 10895637"/>
              <a:gd name="connsiteY53" fmla="*/ 1475679 h 5189229"/>
              <a:gd name="connsiteX54" fmla="*/ 3426696 w 10895637"/>
              <a:gd name="connsiteY54" fmla="*/ 585458 h 5189229"/>
              <a:gd name="connsiteX55" fmla="*/ 4316913 w 10895637"/>
              <a:gd name="connsiteY55" fmla="*/ 1475679 h 5189229"/>
              <a:gd name="connsiteX56" fmla="*/ 3426695 w 10895637"/>
              <a:gd name="connsiteY56" fmla="*/ 2365898 h 5189229"/>
              <a:gd name="connsiteX57" fmla="*/ 2536473 w 10895637"/>
              <a:gd name="connsiteY57" fmla="*/ 1475679 h 5189229"/>
              <a:gd name="connsiteX58" fmla="*/ 1547057 w 10895637"/>
              <a:gd name="connsiteY58" fmla="*/ 585456 h 5189229"/>
              <a:gd name="connsiteX59" fmla="*/ 2437279 w 10895637"/>
              <a:gd name="connsiteY59" fmla="*/ 1475679 h 5189229"/>
              <a:gd name="connsiteX60" fmla="*/ 1547057 w 10895637"/>
              <a:gd name="connsiteY60" fmla="*/ 2365899 h 5189229"/>
              <a:gd name="connsiteX61" fmla="*/ 656837 w 10895637"/>
              <a:gd name="connsiteY61" fmla="*/ 1475679 h 5189229"/>
              <a:gd name="connsiteX62" fmla="*/ 9022147 w 10895637"/>
              <a:gd name="connsiteY62" fmla="*/ 0 h 5189229"/>
              <a:gd name="connsiteX63" fmla="*/ 9543551 w 10895637"/>
              <a:gd name="connsiteY63" fmla="*/ 0 h 5189229"/>
              <a:gd name="connsiteX64" fmla="*/ 9065598 w 10895637"/>
              <a:gd name="connsiteY64" fmla="*/ 477954 h 5189229"/>
              <a:gd name="connsiteX65" fmla="*/ 8587642 w 10895637"/>
              <a:gd name="connsiteY65" fmla="*/ 1 h 5189229"/>
              <a:gd name="connsiteX66" fmla="*/ 8485680 w 10895637"/>
              <a:gd name="connsiteY66" fmla="*/ 0 h 5189229"/>
              <a:gd name="connsiteX67" fmla="*/ 9016000 w 10895637"/>
              <a:gd name="connsiteY67" fmla="*/ 530321 h 5189229"/>
              <a:gd name="connsiteX68" fmla="*/ 8125779 w 10895637"/>
              <a:gd name="connsiteY68" fmla="*/ 1420543 h 5189229"/>
              <a:gd name="connsiteX69" fmla="*/ 7235558 w 10895637"/>
              <a:gd name="connsiteY69" fmla="*/ 530321 h 5189229"/>
              <a:gd name="connsiteX70" fmla="*/ 7765878 w 10895637"/>
              <a:gd name="connsiteY70" fmla="*/ 1 h 5189229"/>
              <a:gd name="connsiteX71" fmla="*/ 6708009 w 10895637"/>
              <a:gd name="connsiteY71" fmla="*/ 0 h 5189229"/>
              <a:gd name="connsiteX72" fmla="*/ 7663917 w 10895637"/>
              <a:gd name="connsiteY72" fmla="*/ 0 h 5189229"/>
              <a:gd name="connsiteX73" fmla="*/ 7185963 w 10895637"/>
              <a:gd name="connsiteY73" fmla="*/ 477954 h 5189229"/>
              <a:gd name="connsiteX74" fmla="*/ 5886244 w 10895637"/>
              <a:gd name="connsiteY74" fmla="*/ 0 h 5189229"/>
              <a:gd name="connsiteX75" fmla="*/ 6606043 w 10895637"/>
              <a:gd name="connsiteY75" fmla="*/ 0 h 5189229"/>
              <a:gd name="connsiteX76" fmla="*/ 7136365 w 10895637"/>
              <a:gd name="connsiteY76" fmla="*/ 530322 h 5189229"/>
              <a:gd name="connsiteX77" fmla="*/ 6246143 w 10895637"/>
              <a:gd name="connsiteY77" fmla="*/ 1420543 h 5189229"/>
              <a:gd name="connsiteX78" fmla="*/ 5355921 w 10895637"/>
              <a:gd name="connsiteY78" fmla="*/ 530321 h 5189229"/>
              <a:gd name="connsiteX79" fmla="*/ 4828374 w 10895637"/>
              <a:gd name="connsiteY79" fmla="*/ 0 h 5189229"/>
              <a:gd name="connsiteX80" fmla="*/ 5784282 w 10895637"/>
              <a:gd name="connsiteY80" fmla="*/ 0 h 5189229"/>
              <a:gd name="connsiteX81" fmla="*/ 5306328 w 10895637"/>
              <a:gd name="connsiteY81" fmla="*/ 477954 h 5189229"/>
              <a:gd name="connsiteX82" fmla="*/ 4006611 w 10895637"/>
              <a:gd name="connsiteY82" fmla="*/ 0 h 5189229"/>
              <a:gd name="connsiteX83" fmla="*/ 4726410 w 10895637"/>
              <a:gd name="connsiteY83" fmla="*/ 1 h 5189229"/>
              <a:gd name="connsiteX84" fmla="*/ 5256731 w 10895637"/>
              <a:gd name="connsiteY84" fmla="*/ 530321 h 5189229"/>
              <a:gd name="connsiteX85" fmla="*/ 4366509 w 10895637"/>
              <a:gd name="connsiteY85" fmla="*/ 1420543 h 5189229"/>
              <a:gd name="connsiteX86" fmla="*/ 3476290 w 10895637"/>
              <a:gd name="connsiteY86" fmla="*/ 530321 h 5189229"/>
              <a:gd name="connsiteX87" fmla="*/ 2948738 w 10895637"/>
              <a:gd name="connsiteY87" fmla="*/ 0 h 5189229"/>
              <a:gd name="connsiteX88" fmla="*/ 3904646 w 10895637"/>
              <a:gd name="connsiteY88" fmla="*/ 0 h 5189229"/>
              <a:gd name="connsiteX89" fmla="*/ 3426692 w 10895637"/>
              <a:gd name="connsiteY89" fmla="*/ 477954 h 5189229"/>
              <a:gd name="connsiteX90" fmla="*/ 2126976 w 10895637"/>
              <a:gd name="connsiteY90" fmla="*/ 0 h 5189229"/>
              <a:gd name="connsiteX91" fmla="*/ 2846776 w 10895637"/>
              <a:gd name="connsiteY91" fmla="*/ 0 h 5189229"/>
              <a:gd name="connsiteX92" fmla="*/ 3377096 w 10895637"/>
              <a:gd name="connsiteY92" fmla="*/ 530322 h 5189229"/>
              <a:gd name="connsiteX93" fmla="*/ 2486877 w 10895637"/>
              <a:gd name="connsiteY93" fmla="*/ 1420543 h 5189229"/>
              <a:gd name="connsiteX94" fmla="*/ 1596654 w 10895637"/>
              <a:gd name="connsiteY94" fmla="*/ 530321 h 5189229"/>
              <a:gd name="connsiteX95" fmla="*/ 1069103 w 10895637"/>
              <a:gd name="connsiteY95" fmla="*/ 0 h 5189229"/>
              <a:gd name="connsiteX96" fmla="*/ 2025011 w 10895637"/>
              <a:gd name="connsiteY96" fmla="*/ 0 h 5189229"/>
              <a:gd name="connsiteX97" fmla="*/ 1547057 w 10895637"/>
              <a:gd name="connsiteY97" fmla="*/ 477954 h 5189229"/>
              <a:gd name="connsiteX98" fmla="*/ 247336 w 10895637"/>
              <a:gd name="connsiteY98" fmla="*/ 0 h 5189229"/>
              <a:gd name="connsiteX99" fmla="*/ 967138 w 10895637"/>
              <a:gd name="connsiteY99" fmla="*/ 0 h 5189229"/>
              <a:gd name="connsiteX100" fmla="*/ 1497458 w 10895637"/>
              <a:gd name="connsiteY100" fmla="*/ 530320 h 5189229"/>
              <a:gd name="connsiteX101" fmla="*/ 607237 w 10895637"/>
              <a:gd name="connsiteY101" fmla="*/ 1420542 h 5189229"/>
              <a:gd name="connsiteX102" fmla="*/ 0 w 10895637"/>
              <a:gd name="connsiteY102" fmla="*/ 813305 h 5189229"/>
              <a:gd name="connsiteX103" fmla="*/ 0 w 10895637"/>
              <a:gd name="connsiteY103" fmla="*/ 247336 h 518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0895637" h="5189229">
                <a:moveTo>
                  <a:pt x="607241" y="3408786"/>
                </a:moveTo>
                <a:lnTo>
                  <a:pt x="1497462" y="4299007"/>
                </a:lnTo>
                <a:lnTo>
                  <a:pt x="607242" y="5189229"/>
                </a:lnTo>
                <a:lnTo>
                  <a:pt x="0" y="4581987"/>
                </a:lnTo>
                <a:lnTo>
                  <a:pt x="0" y="4016028"/>
                </a:lnTo>
                <a:close/>
                <a:moveTo>
                  <a:pt x="9065598" y="2490539"/>
                </a:moveTo>
                <a:lnTo>
                  <a:pt x="9955820" y="3380760"/>
                </a:lnTo>
                <a:lnTo>
                  <a:pt x="9065598" y="4270982"/>
                </a:lnTo>
                <a:lnTo>
                  <a:pt x="8175377" y="3380761"/>
                </a:lnTo>
                <a:close/>
                <a:moveTo>
                  <a:pt x="7185963" y="2490539"/>
                </a:moveTo>
                <a:lnTo>
                  <a:pt x="8076185" y="3380761"/>
                </a:lnTo>
                <a:lnTo>
                  <a:pt x="7185964" y="4270982"/>
                </a:lnTo>
                <a:lnTo>
                  <a:pt x="6295742" y="3380760"/>
                </a:lnTo>
                <a:close/>
                <a:moveTo>
                  <a:pt x="1547057" y="2467029"/>
                </a:moveTo>
                <a:lnTo>
                  <a:pt x="2437279" y="3357251"/>
                </a:lnTo>
                <a:lnTo>
                  <a:pt x="1547057" y="4247474"/>
                </a:lnTo>
                <a:lnTo>
                  <a:pt x="656836" y="3357251"/>
                </a:lnTo>
                <a:close/>
                <a:moveTo>
                  <a:pt x="2486877" y="1525276"/>
                </a:moveTo>
                <a:lnTo>
                  <a:pt x="3377098" y="2415495"/>
                </a:lnTo>
                <a:lnTo>
                  <a:pt x="2486877" y="3305717"/>
                </a:lnTo>
                <a:lnTo>
                  <a:pt x="1596655" y="2415495"/>
                </a:lnTo>
                <a:close/>
                <a:moveTo>
                  <a:pt x="10005415" y="1525276"/>
                </a:moveTo>
                <a:lnTo>
                  <a:pt x="10895637" y="2415495"/>
                </a:lnTo>
                <a:lnTo>
                  <a:pt x="10005415" y="3305717"/>
                </a:lnTo>
                <a:lnTo>
                  <a:pt x="9115194" y="2415495"/>
                </a:lnTo>
                <a:close/>
                <a:moveTo>
                  <a:pt x="8125779" y="1525276"/>
                </a:moveTo>
                <a:lnTo>
                  <a:pt x="9016000" y="2415495"/>
                </a:lnTo>
                <a:lnTo>
                  <a:pt x="8125779" y="3305717"/>
                </a:lnTo>
                <a:lnTo>
                  <a:pt x="7235557" y="2415495"/>
                </a:lnTo>
                <a:close/>
                <a:moveTo>
                  <a:pt x="6246143" y="1525276"/>
                </a:moveTo>
                <a:lnTo>
                  <a:pt x="7136365" y="2415495"/>
                </a:lnTo>
                <a:lnTo>
                  <a:pt x="6246143" y="3305717"/>
                </a:lnTo>
                <a:lnTo>
                  <a:pt x="5355923" y="2415495"/>
                </a:lnTo>
                <a:close/>
                <a:moveTo>
                  <a:pt x="4366509" y="1525276"/>
                </a:moveTo>
                <a:lnTo>
                  <a:pt x="5256730" y="2415495"/>
                </a:lnTo>
                <a:lnTo>
                  <a:pt x="4366509" y="3305717"/>
                </a:lnTo>
                <a:lnTo>
                  <a:pt x="3476291" y="2415495"/>
                </a:lnTo>
                <a:close/>
                <a:moveTo>
                  <a:pt x="607238" y="1525274"/>
                </a:moveTo>
                <a:lnTo>
                  <a:pt x="1497459" y="2415495"/>
                </a:lnTo>
                <a:lnTo>
                  <a:pt x="607238" y="3305716"/>
                </a:lnTo>
                <a:lnTo>
                  <a:pt x="0" y="2698479"/>
                </a:lnTo>
                <a:lnTo>
                  <a:pt x="0" y="2132511"/>
                </a:lnTo>
                <a:close/>
                <a:moveTo>
                  <a:pt x="9065598" y="585458"/>
                </a:moveTo>
                <a:lnTo>
                  <a:pt x="9955819" y="1475679"/>
                </a:lnTo>
                <a:lnTo>
                  <a:pt x="9065598" y="2365899"/>
                </a:lnTo>
                <a:lnTo>
                  <a:pt x="8175377" y="1475679"/>
                </a:lnTo>
                <a:close/>
                <a:moveTo>
                  <a:pt x="7185964" y="585458"/>
                </a:moveTo>
                <a:lnTo>
                  <a:pt x="8076185" y="1475679"/>
                </a:lnTo>
                <a:lnTo>
                  <a:pt x="7185963" y="2365898"/>
                </a:lnTo>
                <a:lnTo>
                  <a:pt x="6295742" y="1475680"/>
                </a:lnTo>
                <a:close/>
                <a:moveTo>
                  <a:pt x="5306327" y="585458"/>
                </a:moveTo>
                <a:lnTo>
                  <a:pt x="6196548" y="1475679"/>
                </a:lnTo>
                <a:lnTo>
                  <a:pt x="5306328" y="2365898"/>
                </a:lnTo>
                <a:lnTo>
                  <a:pt x="4416106" y="1475679"/>
                </a:lnTo>
                <a:close/>
                <a:moveTo>
                  <a:pt x="3426696" y="585458"/>
                </a:moveTo>
                <a:lnTo>
                  <a:pt x="4316913" y="1475679"/>
                </a:lnTo>
                <a:lnTo>
                  <a:pt x="3426695" y="2365898"/>
                </a:lnTo>
                <a:lnTo>
                  <a:pt x="2536473" y="1475679"/>
                </a:lnTo>
                <a:close/>
                <a:moveTo>
                  <a:pt x="1547057" y="585456"/>
                </a:moveTo>
                <a:lnTo>
                  <a:pt x="2437279" y="1475679"/>
                </a:lnTo>
                <a:lnTo>
                  <a:pt x="1547057" y="2365899"/>
                </a:lnTo>
                <a:lnTo>
                  <a:pt x="656837" y="1475679"/>
                </a:lnTo>
                <a:close/>
                <a:moveTo>
                  <a:pt x="9022147" y="0"/>
                </a:moveTo>
                <a:lnTo>
                  <a:pt x="9543551" y="0"/>
                </a:lnTo>
                <a:lnTo>
                  <a:pt x="9065598" y="477954"/>
                </a:lnTo>
                <a:lnTo>
                  <a:pt x="8587642" y="1"/>
                </a:lnTo>
                <a:close/>
                <a:moveTo>
                  <a:pt x="8485680" y="0"/>
                </a:moveTo>
                <a:lnTo>
                  <a:pt x="9016000" y="530321"/>
                </a:lnTo>
                <a:lnTo>
                  <a:pt x="8125779" y="1420543"/>
                </a:lnTo>
                <a:lnTo>
                  <a:pt x="7235558" y="530321"/>
                </a:lnTo>
                <a:lnTo>
                  <a:pt x="7765878" y="1"/>
                </a:lnTo>
                <a:close/>
                <a:moveTo>
                  <a:pt x="6708009" y="0"/>
                </a:moveTo>
                <a:lnTo>
                  <a:pt x="7663917" y="0"/>
                </a:lnTo>
                <a:lnTo>
                  <a:pt x="7185963" y="477954"/>
                </a:lnTo>
                <a:close/>
                <a:moveTo>
                  <a:pt x="5886244" y="0"/>
                </a:moveTo>
                <a:lnTo>
                  <a:pt x="6606043" y="0"/>
                </a:lnTo>
                <a:lnTo>
                  <a:pt x="7136365" y="530322"/>
                </a:lnTo>
                <a:lnTo>
                  <a:pt x="6246143" y="1420543"/>
                </a:lnTo>
                <a:lnTo>
                  <a:pt x="5355921" y="530321"/>
                </a:lnTo>
                <a:close/>
                <a:moveTo>
                  <a:pt x="4828374" y="0"/>
                </a:moveTo>
                <a:lnTo>
                  <a:pt x="5784282" y="0"/>
                </a:lnTo>
                <a:lnTo>
                  <a:pt x="5306328" y="477954"/>
                </a:lnTo>
                <a:close/>
                <a:moveTo>
                  <a:pt x="4006611" y="0"/>
                </a:moveTo>
                <a:lnTo>
                  <a:pt x="4726410" y="1"/>
                </a:lnTo>
                <a:lnTo>
                  <a:pt x="5256731" y="530321"/>
                </a:lnTo>
                <a:lnTo>
                  <a:pt x="4366509" y="1420543"/>
                </a:lnTo>
                <a:lnTo>
                  <a:pt x="3476290" y="530321"/>
                </a:lnTo>
                <a:close/>
                <a:moveTo>
                  <a:pt x="2948738" y="0"/>
                </a:moveTo>
                <a:lnTo>
                  <a:pt x="3904646" y="0"/>
                </a:lnTo>
                <a:lnTo>
                  <a:pt x="3426692" y="477954"/>
                </a:lnTo>
                <a:close/>
                <a:moveTo>
                  <a:pt x="2126976" y="0"/>
                </a:moveTo>
                <a:lnTo>
                  <a:pt x="2846776" y="0"/>
                </a:lnTo>
                <a:lnTo>
                  <a:pt x="3377096" y="530322"/>
                </a:lnTo>
                <a:lnTo>
                  <a:pt x="2486877" y="1420543"/>
                </a:lnTo>
                <a:lnTo>
                  <a:pt x="1596654" y="530321"/>
                </a:lnTo>
                <a:close/>
                <a:moveTo>
                  <a:pt x="1069103" y="0"/>
                </a:moveTo>
                <a:lnTo>
                  <a:pt x="2025011" y="0"/>
                </a:lnTo>
                <a:lnTo>
                  <a:pt x="1547057" y="477954"/>
                </a:lnTo>
                <a:close/>
                <a:moveTo>
                  <a:pt x="247336" y="0"/>
                </a:moveTo>
                <a:lnTo>
                  <a:pt x="967138" y="0"/>
                </a:lnTo>
                <a:lnTo>
                  <a:pt x="1497458" y="530320"/>
                </a:lnTo>
                <a:lnTo>
                  <a:pt x="607237" y="1420542"/>
                </a:lnTo>
                <a:lnTo>
                  <a:pt x="0" y="813305"/>
                </a:lnTo>
                <a:lnTo>
                  <a:pt x="0" y="247336"/>
                </a:lnTo>
                <a:close/>
              </a:path>
            </a:pathLst>
          </a:custGeom>
        </p:spPr>
        <p:txBody>
          <a:bodyPr wrap="square">
            <a:noAutofit/>
          </a:bodyPr>
          <a:lstStyle/>
          <a:p>
            <a:endParaRPr lang="zh-CN" altLang="en-US" dirty="0"/>
          </a:p>
        </p:txBody>
      </p:sp>
      <p:sp>
        <p:nvSpPr>
          <p:cNvPr id="9801" name="副标题 2"/>
          <p:cNvSpPr>
            <a:spLocks noGrp="1"/>
          </p:cNvSpPr>
          <p:nvPr>
            <p:ph type="subTitle" idx="1"/>
          </p:nvPr>
        </p:nvSpPr>
        <p:spPr>
          <a:xfrm>
            <a:off x="2381250" y="5411074"/>
            <a:ext cx="9139238" cy="558799"/>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t>Click to edit Master subtitle style</a:t>
            </a:r>
          </a:p>
        </p:txBody>
      </p:sp>
      <p:sp>
        <p:nvSpPr>
          <p:cNvPr id="9802" name="标题 1"/>
          <p:cNvSpPr>
            <a:spLocks noGrp="1"/>
          </p:cNvSpPr>
          <p:nvPr>
            <p:ph type="ctrTitle"/>
          </p:nvPr>
        </p:nvSpPr>
        <p:spPr>
          <a:xfrm>
            <a:off x="2381250" y="4314548"/>
            <a:ext cx="9139238" cy="1096527"/>
          </a:xfrm>
        </p:spPr>
        <p:txBody>
          <a:bodyPr anchor="b">
            <a:normAutofit/>
          </a:bodyPr>
          <a:lstStyle>
            <a:lvl1pPr algn="l">
              <a:defRPr sz="4000">
                <a:solidFill>
                  <a:schemeClr val="accent1"/>
                </a:solidFill>
              </a:defRPr>
            </a:lvl1pPr>
          </a:lstStyle>
          <a:p>
            <a:r>
              <a:rPr lang="en-US" altLang="zh-CN" dirty="0"/>
              <a:t>Click to edit Master title style</a:t>
            </a:r>
            <a:endParaRPr lang="zh-CN" altLang="en-US" dirty="0"/>
          </a:p>
        </p:txBody>
      </p:sp>
      <p:sp>
        <p:nvSpPr>
          <p:cNvPr id="322" name="任意多边形: 形状 321"/>
          <p:cNvSpPr/>
          <p:nvPr userDrawn="1"/>
        </p:nvSpPr>
        <p:spPr>
          <a:xfrm rot="2700000">
            <a:off x="8938663" y="-367058"/>
            <a:ext cx="4163901" cy="3883643"/>
          </a:xfrm>
          <a:custGeom>
            <a:avLst/>
            <a:gdLst>
              <a:gd name="connsiteX0" fmla="*/ 1 w 4163901"/>
              <a:gd name="connsiteY0" fmla="*/ 1796719 h 3883643"/>
              <a:gd name="connsiteX1" fmla="*/ 1796720 w 4163901"/>
              <a:gd name="connsiteY1" fmla="*/ 0 h 3883643"/>
              <a:gd name="connsiteX2" fmla="*/ 4163901 w 4163901"/>
              <a:gd name="connsiteY2" fmla="*/ 2367181 h 3883643"/>
              <a:gd name="connsiteX3" fmla="*/ 4163901 w 4163901"/>
              <a:gd name="connsiteY3" fmla="*/ 3883643 h 3883643"/>
              <a:gd name="connsiteX4" fmla="*/ 0 w 4163901"/>
              <a:gd name="connsiteY4" fmla="*/ 3883643 h 3883643"/>
              <a:gd name="connsiteX5" fmla="*/ 0 w 4163901"/>
              <a:gd name="connsiteY5" fmla="*/ 3879725 h 3883643"/>
              <a:gd name="connsiteX6" fmla="*/ 2679672 w 4163901"/>
              <a:gd name="connsiteY6" fmla="*/ 3879726 h 3883643"/>
              <a:gd name="connsiteX7" fmla="*/ 2679672 w 4163901"/>
              <a:gd name="connsiteY7" fmla="*/ 2536975 h 3883643"/>
              <a:gd name="connsiteX8" fmla="*/ 0 w 4163901"/>
              <a:gd name="connsiteY8" fmla="*/ 2536975 h 388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901" h="3883643">
                <a:moveTo>
                  <a:pt x="1" y="1796719"/>
                </a:moveTo>
                <a:lnTo>
                  <a:pt x="1796720" y="0"/>
                </a:lnTo>
                <a:lnTo>
                  <a:pt x="4163901" y="2367181"/>
                </a:lnTo>
                <a:lnTo>
                  <a:pt x="4163901" y="3883643"/>
                </a:lnTo>
                <a:lnTo>
                  <a:pt x="0" y="3883643"/>
                </a:lnTo>
                <a:lnTo>
                  <a:pt x="0" y="3879725"/>
                </a:lnTo>
                <a:lnTo>
                  <a:pt x="2679672" y="3879726"/>
                </a:lnTo>
                <a:lnTo>
                  <a:pt x="2679672" y="2536975"/>
                </a:lnTo>
                <a:lnTo>
                  <a:pt x="0" y="25369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317" name="任意多边形: 形状 316"/>
          <p:cNvSpPr/>
          <p:nvPr userDrawn="1"/>
        </p:nvSpPr>
        <p:spPr>
          <a:xfrm rot="2700000">
            <a:off x="-1059549" y="1356915"/>
            <a:ext cx="2119098" cy="2119098"/>
          </a:xfrm>
          <a:custGeom>
            <a:avLst/>
            <a:gdLst>
              <a:gd name="connsiteX0" fmla="*/ 1330475 w 2119098"/>
              <a:gd name="connsiteY0" fmla="*/ 1330475 h 2119098"/>
              <a:gd name="connsiteX1" fmla="*/ 2119098 w 2119098"/>
              <a:gd name="connsiteY1" fmla="*/ 1330475 h 2119098"/>
              <a:gd name="connsiteX2" fmla="*/ 2119098 w 2119098"/>
              <a:gd name="connsiteY2" fmla="*/ 2119098 h 2119098"/>
              <a:gd name="connsiteX3" fmla="*/ 0 w 2119098"/>
              <a:gd name="connsiteY3" fmla="*/ 0 h 2119098"/>
              <a:gd name="connsiteX4" fmla="*/ 788624 w 2119098"/>
              <a:gd name="connsiteY4" fmla="*/ 0 h 2119098"/>
              <a:gd name="connsiteX5" fmla="*/ 788624 w 2119098"/>
              <a:gd name="connsiteY5" fmla="*/ 788624 h 211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9098" h="2119098">
                <a:moveTo>
                  <a:pt x="1330475" y="1330475"/>
                </a:moveTo>
                <a:lnTo>
                  <a:pt x="2119098" y="1330475"/>
                </a:lnTo>
                <a:lnTo>
                  <a:pt x="2119098" y="2119098"/>
                </a:lnTo>
                <a:close/>
                <a:moveTo>
                  <a:pt x="0" y="0"/>
                </a:moveTo>
                <a:lnTo>
                  <a:pt x="788624" y="0"/>
                </a:lnTo>
                <a:lnTo>
                  <a:pt x="788624" y="78862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bg>
      <p:bgRef idx="1001">
        <a:schemeClr val="bg1"/>
      </p:bgRef>
    </p:bg>
    <p:spTree>
      <p:nvGrpSpPr>
        <p:cNvPr id="1" name=""/>
        <p:cNvGrpSpPr/>
        <p:nvPr/>
      </p:nvGrpSpPr>
      <p:grpSpPr>
        <a:xfrm>
          <a:off x="0" y="0"/>
          <a:ext cx="0" cy="0"/>
          <a:chOff x="0" y="0"/>
          <a:chExt cx="0" cy="0"/>
        </a:xfrm>
      </p:grpSpPr>
      <p:sp>
        <p:nvSpPr>
          <p:cNvPr id="62" name="图片占位符 61"/>
          <p:cNvSpPr>
            <a:spLocks noGrp="1"/>
          </p:cNvSpPr>
          <p:nvPr>
            <p:ph type="pic" sz="quarter" idx="17"/>
          </p:nvPr>
        </p:nvSpPr>
        <p:spPr>
          <a:xfrm>
            <a:off x="185318" y="0"/>
            <a:ext cx="4777207" cy="3148659"/>
          </a:xfrm>
          <a:custGeom>
            <a:avLst/>
            <a:gdLst>
              <a:gd name="connsiteX0" fmla="*/ 4797271 w 5564108"/>
              <a:gd name="connsiteY0" fmla="*/ 2135449 h 3667306"/>
              <a:gd name="connsiteX1" fmla="*/ 5564108 w 5564108"/>
              <a:gd name="connsiteY1" fmla="*/ 2900469 h 3667306"/>
              <a:gd name="connsiteX2" fmla="*/ 4799086 w 5564108"/>
              <a:gd name="connsiteY2" fmla="*/ 3667306 h 3667306"/>
              <a:gd name="connsiteX3" fmla="*/ 4032250 w 5564108"/>
              <a:gd name="connsiteY3" fmla="*/ 2902285 h 3667306"/>
              <a:gd name="connsiteX4" fmla="*/ 1571472 w 5564108"/>
              <a:gd name="connsiteY4" fmla="*/ 2135449 h 3667306"/>
              <a:gd name="connsiteX5" fmla="*/ 2338307 w 5564108"/>
              <a:gd name="connsiteY5" fmla="*/ 2900470 h 3667306"/>
              <a:gd name="connsiteX6" fmla="*/ 1573287 w 5564108"/>
              <a:gd name="connsiteY6" fmla="*/ 3667305 h 3667306"/>
              <a:gd name="connsiteX7" fmla="*/ 806451 w 5564108"/>
              <a:gd name="connsiteY7" fmla="*/ 2902284 h 3667306"/>
              <a:gd name="connsiteX8" fmla="*/ 3184371 w 5564108"/>
              <a:gd name="connsiteY8" fmla="*/ 2135448 h 3667306"/>
              <a:gd name="connsiteX9" fmla="*/ 3951207 w 5564108"/>
              <a:gd name="connsiteY9" fmla="*/ 2900469 h 3667306"/>
              <a:gd name="connsiteX10" fmla="*/ 3186186 w 5564108"/>
              <a:gd name="connsiteY10" fmla="*/ 3667305 h 3667306"/>
              <a:gd name="connsiteX11" fmla="*/ 2419350 w 5564108"/>
              <a:gd name="connsiteY11" fmla="*/ 2902284 h 3667306"/>
              <a:gd name="connsiteX12" fmla="*/ 2377921 w 5564108"/>
              <a:gd name="connsiteY12" fmla="*/ 1343278 h 3667306"/>
              <a:gd name="connsiteX13" fmla="*/ 3144757 w 5564108"/>
              <a:gd name="connsiteY13" fmla="*/ 2108299 h 3667306"/>
              <a:gd name="connsiteX14" fmla="*/ 2379736 w 5564108"/>
              <a:gd name="connsiteY14" fmla="*/ 2875134 h 3667306"/>
              <a:gd name="connsiteX15" fmla="*/ 1612901 w 5564108"/>
              <a:gd name="connsiteY15" fmla="*/ 2110113 h 3667306"/>
              <a:gd name="connsiteX16" fmla="*/ 765021 w 5564108"/>
              <a:gd name="connsiteY16" fmla="*/ 1343277 h 3667306"/>
              <a:gd name="connsiteX17" fmla="*/ 1531858 w 5564108"/>
              <a:gd name="connsiteY17" fmla="*/ 2108298 h 3667306"/>
              <a:gd name="connsiteX18" fmla="*/ 766836 w 5564108"/>
              <a:gd name="connsiteY18" fmla="*/ 2875134 h 3667306"/>
              <a:gd name="connsiteX19" fmla="*/ 0 w 5564108"/>
              <a:gd name="connsiteY19" fmla="*/ 2110113 h 3667306"/>
              <a:gd name="connsiteX20" fmla="*/ 3993242 w 5564108"/>
              <a:gd name="connsiteY20" fmla="*/ 1339579 h 3667306"/>
              <a:gd name="connsiteX21" fmla="*/ 4760078 w 5564108"/>
              <a:gd name="connsiteY21" fmla="*/ 2104600 h 3667306"/>
              <a:gd name="connsiteX22" fmla="*/ 3995057 w 5564108"/>
              <a:gd name="connsiteY22" fmla="*/ 2871436 h 3667306"/>
              <a:gd name="connsiteX23" fmla="*/ 3228222 w 5564108"/>
              <a:gd name="connsiteY23" fmla="*/ 2106415 h 3667306"/>
              <a:gd name="connsiteX24" fmla="*/ 1571472 w 5564108"/>
              <a:gd name="connsiteY24" fmla="*/ 536985 h 3667306"/>
              <a:gd name="connsiteX25" fmla="*/ 2338306 w 5564108"/>
              <a:gd name="connsiteY25" fmla="*/ 1302004 h 3667306"/>
              <a:gd name="connsiteX26" fmla="*/ 1573287 w 5564108"/>
              <a:gd name="connsiteY26" fmla="*/ 2068840 h 3667306"/>
              <a:gd name="connsiteX27" fmla="*/ 806451 w 5564108"/>
              <a:gd name="connsiteY27" fmla="*/ 1303819 h 3667306"/>
              <a:gd name="connsiteX28" fmla="*/ 3184371 w 5564108"/>
              <a:gd name="connsiteY28" fmla="*/ 536984 h 3667306"/>
              <a:gd name="connsiteX29" fmla="*/ 3951207 w 5564108"/>
              <a:gd name="connsiteY29" fmla="*/ 1302004 h 3667306"/>
              <a:gd name="connsiteX30" fmla="*/ 3186186 w 5564108"/>
              <a:gd name="connsiteY30" fmla="*/ 2068840 h 3667306"/>
              <a:gd name="connsiteX31" fmla="*/ 2419350 w 5564108"/>
              <a:gd name="connsiteY31" fmla="*/ 1303819 h 3667306"/>
              <a:gd name="connsiteX32" fmla="*/ 4797271 w 5564108"/>
              <a:gd name="connsiteY32" fmla="*/ 526123 h 3667306"/>
              <a:gd name="connsiteX33" fmla="*/ 5564107 w 5564108"/>
              <a:gd name="connsiteY33" fmla="*/ 1291144 h 3667306"/>
              <a:gd name="connsiteX34" fmla="*/ 4799086 w 5564108"/>
              <a:gd name="connsiteY34" fmla="*/ 2057979 h 3667306"/>
              <a:gd name="connsiteX35" fmla="*/ 4032250 w 5564108"/>
              <a:gd name="connsiteY35" fmla="*/ 1292958 h 3667306"/>
              <a:gd name="connsiteX36" fmla="*/ 4341202 w 5564108"/>
              <a:gd name="connsiteY36" fmla="*/ 1 h 3667306"/>
              <a:gd name="connsiteX37" fmla="*/ 5254803 w 5564108"/>
              <a:gd name="connsiteY37" fmla="*/ 1 h 3667306"/>
              <a:gd name="connsiteX38" fmla="*/ 4799085 w 5564108"/>
              <a:gd name="connsiteY38" fmla="*/ 456799 h 3667306"/>
              <a:gd name="connsiteX39" fmla="*/ 3655447 w 5564108"/>
              <a:gd name="connsiteY39" fmla="*/ 1 h 3667306"/>
              <a:gd name="connsiteX40" fmla="*/ 3186186 w 5564108"/>
              <a:gd name="connsiteY40" fmla="*/ 470376 h 3667306"/>
              <a:gd name="connsiteX41" fmla="*/ 2714695 w 5564108"/>
              <a:gd name="connsiteY41" fmla="*/ 1 h 3667306"/>
              <a:gd name="connsiteX42" fmla="*/ 2633714 w 5564108"/>
              <a:gd name="connsiteY42" fmla="*/ 1 h 3667306"/>
              <a:gd name="connsiteX43" fmla="*/ 3144757 w 5564108"/>
              <a:gd name="connsiteY43" fmla="*/ 509834 h 3667306"/>
              <a:gd name="connsiteX44" fmla="*/ 2379736 w 5564108"/>
              <a:gd name="connsiteY44" fmla="*/ 1276669 h 3667306"/>
              <a:gd name="connsiteX45" fmla="*/ 1612901 w 5564108"/>
              <a:gd name="connsiteY45" fmla="*/ 511649 h 3667306"/>
              <a:gd name="connsiteX46" fmla="*/ 2123338 w 5564108"/>
              <a:gd name="connsiteY46" fmla="*/ 1 h 3667306"/>
              <a:gd name="connsiteX47" fmla="*/ 3734969 w 5564108"/>
              <a:gd name="connsiteY47" fmla="*/ 0 h 3667306"/>
              <a:gd name="connsiteX48" fmla="*/ 4252742 w 5564108"/>
              <a:gd name="connsiteY48" fmla="*/ 1 h 3667306"/>
              <a:gd name="connsiteX49" fmla="*/ 4760078 w 5564108"/>
              <a:gd name="connsiteY49" fmla="*/ 506136 h 3667306"/>
              <a:gd name="connsiteX50" fmla="*/ 3995058 w 5564108"/>
              <a:gd name="connsiteY50" fmla="*/ 1272971 h 3667306"/>
              <a:gd name="connsiteX51" fmla="*/ 3228221 w 5564108"/>
              <a:gd name="connsiteY51" fmla="*/ 507951 h 3667306"/>
              <a:gd name="connsiteX52" fmla="*/ 2042548 w 5564108"/>
              <a:gd name="connsiteY52" fmla="*/ 0 h 3667306"/>
              <a:gd name="connsiteX53" fmla="*/ 1573287 w 5564108"/>
              <a:gd name="connsiteY53" fmla="*/ 470376 h 3667306"/>
              <a:gd name="connsiteX54" fmla="*/ 1101795 w 5564108"/>
              <a:gd name="connsiteY54" fmla="*/ 0 h 366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64108" h="3667306">
                <a:moveTo>
                  <a:pt x="4797271" y="2135449"/>
                </a:moveTo>
                <a:lnTo>
                  <a:pt x="5564108" y="2900469"/>
                </a:lnTo>
                <a:lnTo>
                  <a:pt x="4799086" y="3667306"/>
                </a:lnTo>
                <a:lnTo>
                  <a:pt x="4032250" y="2902285"/>
                </a:lnTo>
                <a:close/>
                <a:moveTo>
                  <a:pt x="1571472" y="2135449"/>
                </a:moveTo>
                <a:lnTo>
                  <a:pt x="2338307" y="2900470"/>
                </a:lnTo>
                <a:lnTo>
                  <a:pt x="1573287" y="3667305"/>
                </a:lnTo>
                <a:lnTo>
                  <a:pt x="806451" y="2902284"/>
                </a:lnTo>
                <a:close/>
                <a:moveTo>
                  <a:pt x="3184371" y="2135448"/>
                </a:moveTo>
                <a:lnTo>
                  <a:pt x="3951207" y="2900469"/>
                </a:lnTo>
                <a:lnTo>
                  <a:pt x="3186186" y="3667305"/>
                </a:lnTo>
                <a:lnTo>
                  <a:pt x="2419350" y="2902284"/>
                </a:lnTo>
                <a:close/>
                <a:moveTo>
                  <a:pt x="2377921" y="1343278"/>
                </a:moveTo>
                <a:lnTo>
                  <a:pt x="3144757" y="2108299"/>
                </a:lnTo>
                <a:lnTo>
                  <a:pt x="2379736" y="2875134"/>
                </a:lnTo>
                <a:lnTo>
                  <a:pt x="1612901" y="2110113"/>
                </a:lnTo>
                <a:close/>
                <a:moveTo>
                  <a:pt x="765021" y="1343277"/>
                </a:moveTo>
                <a:lnTo>
                  <a:pt x="1531858" y="2108298"/>
                </a:lnTo>
                <a:lnTo>
                  <a:pt x="766836" y="2875134"/>
                </a:lnTo>
                <a:lnTo>
                  <a:pt x="0" y="2110113"/>
                </a:lnTo>
                <a:close/>
                <a:moveTo>
                  <a:pt x="3993242" y="1339579"/>
                </a:moveTo>
                <a:lnTo>
                  <a:pt x="4760078" y="2104600"/>
                </a:lnTo>
                <a:lnTo>
                  <a:pt x="3995057" y="2871436"/>
                </a:lnTo>
                <a:lnTo>
                  <a:pt x="3228222" y="2106415"/>
                </a:lnTo>
                <a:close/>
                <a:moveTo>
                  <a:pt x="1571472" y="536985"/>
                </a:moveTo>
                <a:lnTo>
                  <a:pt x="2338306" y="1302004"/>
                </a:lnTo>
                <a:lnTo>
                  <a:pt x="1573287" y="2068840"/>
                </a:lnTo>
                <a:lnTo>
                  <a:pt x="806451" y="1303819"/>
                </a:lnTo>
                <a:close/>
                <a:moveTo>
                  <a:pt x="3184371" y="536984"/>
                </a:moveTo>
                <a:lnTo>
                  <a:pt x="3951207" y="1302004"/>
                </a:lnTo>
                <a:lnTo>
                  <a:pt x="3186186" y="2068840"/>
                </a:lnTo>
                <a:lnTo>
                  <a:pt x="2419350" y="1303819"/>
                </a:lnTo>
                <a:close/>
                <a:moveTo>
                  <a:pt x="4797271" y="526123"/>
                </a:moveTo>
                <a:lnTo>
                  <a:pt x="5564107" y="1291144"/>
                </a:lnTo>
                <a:lnTo>
                  <a:pt x="4799086" y="2057979"/>
                </a:lnTo>
                <a:lnTo>
                  <a:pt x="4032250" y="1292958"/>
                </a:lnTo>
                <a:close/>
                <a:moveTo>
                  <a:pt x="4341202" y="1"/>
                </a:moveTo>
                <a:lnTo>
                  <a:pt x="5254803" y="1"/>
                </a:lnTo>
                <a:lnTo>
                  <a:pt x="4799085" y="456799"/>
                </a:lnTo>
                <a:close/>
                <a:moveTo>
                  <a:pt x="3655447" y="1"/>
                </a:moveTo>
                <a:lnTo>
                  <a:pt x="3186186" y="470376"/>
                </a:lnTo>
                <a:lnTo>
                  <a:pt x="2714695" y="1"/>
                </a:lnTo>
                <a:close/>
                <a:moveTo>
                  <a:pt x="2633714" y="1"/>
                </a:moveTo>
                <a:lnTo>
                  <a:pt x="3144757" y="509834"/>
                </a:lnTo>
                <a:lnTo>
                  <a:pt x="2379736" y="1276669"/>
                </a:lnTo>
                <a:lnTo>
                  <a:pt x="1612901" y="511649"/>
                </a:lnTo>
                <a:lnTo>
                  <a:pt x="2123338" y="1"/>
                </a:lnTo>
                <a:close/>
                <a:moveTo>
                  <a:pt x="3734969" y="0"/>
                </a:moveTo>
                <a:lnTo>
                  <a:pt x="4252742" y="1"/>
                </a:lnTo>
                <a:lnTo>
                  <a:pt x="4760078" y="506136"/>
                </a:lnTo>
                <a:lnTo>
                  <a:pt x="3995058" y="1272971"/>
                </a:lnTo>
                <a:lnTo>
                  <a:pt x="3228221" y="507951"/>
                </a:lnTo>
                <a:close/>
                <a:moveTo>
                  <a:pt x="2042548" y="0"/>
                </a:moveTo>
                <a:lnTo>
                  <a:pt x="1573287" y="470376"/>
                </a:lnTo>
                <a:lnTo>
                  <a:pt x="1101795" y="0"/>
                </a:lnTo>
                <a:close/>
              </a:path>
            </a:pathLst>
          </a:custGeom>
        </p:spPr>
        <p:txBody>
          <a:bodyPr wrap="square">
            <a:noAutofit/>
          </a:bodyPr>
          <a:lstStyle/>
          <a:p>
            <a:endParaRPr lang="zh-CN" altLang="en-US"/>
          </a:p>
        </p:txBody>
      </p:sp>
      <p:sp>
        <p:nvSpPr>
          <p:cNvPr id="61" name="任意多边形: 形状 60"/>
          <p:cNvSpPr/>
          <p:nvPr userDrawn="1"/>
        </p:nvSpPr>
        <p:spPr>
          <a:xfrm rot="18895927">
            <a:off x="-741774" y="-8938"/>
            <a:ext cx="2458932" cy="2339486"/>
          </a:xfrm>
          <a:custGeom>
            <a:avLst/>
            <a:gdLst>
              <a:gd name="connsiteX0" fmla="*/ 1981637 w 2863967"/>
              <a:gd name="connsiteY0" fmla="*/ 0 h 2724846"/>
              <a:gd name="connsiteX1" fmla="*/ 2863967 w 2863967"/>
              <a:gd name="connsiteY1" fmla="*/ 884424 h 2724846"/>
              <a:gd name="connsiteX2" fmla="*/ 2863967 w 2863967"/>
              <a:gd name="connsiteY2" fmla="*/ 1572560 h 2724846"/>
              <a:gd name="connsiteX3" fmla="*/ 581336 w 2863967"/>
              <a:gd name="connsiteY3" fmla="*/ 1572560 h 2724846"/>
              <a:gd name="connsiteX4" fmla="*/ 581336 w 2863967"/>
              <a:gd name="connsiteY4" fmla="*/ 2724846 h 2724846"/>
              <a:gd name="connsiteX5" fmla="*/ 0 w 2863967"/>
              <a:gd name="connsiteY5" fmla="*/ 2724846 h 2724846"/>
              <a:gd name="connsiteX6" fmla="*/ 0 w 2863967"/>
              <a:gd name="connsiteY6" fmla="*/ 1976947 h 272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967" h="2724846">
                <a:moveTo>
                  <a:pt x="1981637" y="0"/>
                </a:moveTo>
                <a:lnTo>
                  <a:pt x="2863967" y="884424"/>
                </a:lnTo>
                <a:lnTo>
                  <a:pt x="2863967" y="1572560"/>
                </a:lnTo>
                <a:lnTo>
                  <a:pt x="581336" y="1572560"/>
                </a:lnTo>
                <a:lnTo>
                  <a:pt x="581336" y="2724846"/>
                </a:lnTo>
                <a:lnTo>
                  <a:pt x="0" y="2724846"/>
                </a:lnTo>
                <a:lnTo>
                  <a:pt x="0" y="197694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p:ph type="title"/>
          </p:nvPr>
        </p:nvSpPr>
        <p:spPr>
          <a:xfrm>
            <a:off x="6096000" y="3954002"/>
            <a:ext cx="5424488" cy="656792"/>
          </a:xfrm>
        </p:spPr>
        <p:txBody>
          <a:bodyPr anchor="b">
            <a:normAutofit/>
          </a:bodyPr>
          <a:lstStyle>
            <a:lvl1pPr algn="l">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p:ph type="body" idx="1"/>
          </p:nvPr>
        </p:nvSpPr>
        <p:spPr>
          <a:xfrm>
            <a:off x="6096000" y="4610793"/>
            <a:ext cx="5424488" cy="1015623"/>
          </a:xfrm>
        </p:spPr>
        <p:txBody>
          <a:bodyPr anchor="t">
            <a:normAutofit/>
          </a:bodyPr>
          <a:lstStyle>
            <a:lvl1pPr marL="0" indent="0" algn="l">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Edit Master text styles</a:t>
            </a:r>
          </a:p>
        </p:txBody>
      </p:sp>
      <p:pic>
        <p:nvPicPr>
          <p:cNvPr id="7" name="图片 6" descr="3C5EEB60D8612D4B7AC81916BAD_73A9D09F_43B8"/>
          <p:cNvPicPr>
            <a:picLocks noChangeAspect="1"/>
          </p:cNvPicPr>
          <p:nvPr userDrawn="1"/>
        </p:nvPicPr>
        <p:blipFill>
          <a:blip r:embed="rId2"/>
          <a:stretch>
            <a:fillRect/>
          </a:stretch>
        </p:blipFill>
        <p:spPr>
          <a:xfrm>
            <a:off x="9234170" y="214630"/>
            <a:ext cx="2286635" cy="101854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3" name="日期占位符 2"/>
          <p:cNvSpPr>
            <a:spLocks noGrp="1"/>
          </p:cNvSpPr>
          <p:nvPr>
            <p:ph type="dt" sz="half" idx="10"/>
          </p:nvPr>
        </p:nvSpPr>
        <p:spPr/>
        <p:txBody>
          <a:bodyPr/>
          <a:lstStyle/>
          <a:p>
            <a:fld id="{6489D9C7-5DC6-4263-87FF-7C99F6FB63C3}" type="datetime1">
              <a:rPr lang="zh-CN" altLang="en-US" smtClean="0"/>
              <a:t>2021/10/9</a:t>
            </a:fld>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7" name="图片 6" descr="3C5EEB60D8612D4B7AC81916BAD_73A9D09F_43B8"/>
          <p:cNvPicPr>
            <a:picLocks noChangeAspect="1"/>
          </p:cNvPicPr>
          <p:nvPr userDrawn="1"/>
        </p:nvPicPr>
        <p:blipFill>
          <a:blip r:embed="rId2"/>
          <a:stretch>
            <a:fillRect/>
          </a:stretch>
        </p:blipFill>
        <p:spPr>
          <a:xfrm>
            <a:off x="9234170" y="214630"/>
            <a:ext cx="2286635" cy="101854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Ref idx="1001">
        <a:schemeClr val="bg1"/>
      </p:bgRef>
    </p:bg>
    <p:spTree>
      <p:nvGrpSpPr>
        <p:cNvPr id="1" name=""/>
        <p:cNvGrpSpPr/>
        <p:nvPr/>
      </p:nvGrpSpPr>
      <p:grpSpPr>
        <a:xfrm>
          <a:off x="0" y="0"/>
          <a:ext cx="0" cy="0"/>
          <a:chOff x="0" y="0"/>
          <a:chExt cx="0" cy="0"/>
        </a:xfrm>
      </p:grpSpPr>
      <p:sp>
        <p:nvSpPr>
          <p:cNvPr id="13" name="标题 1"/>
          <p:cNvSpPr>
            <a:spLocks noGrp="1"/>
          </p:cNvSpPr>
          <p:nvPr>
            <p:ph type="ctrTitle" hasCustomPrompt="1"/>
          </p:nvPr>
        </p:nvSpPr>
        <p:spPr>
          <a:xfrm>
            <a:off x="6414001" y="3249227"/>
            <a:ext cx="4701233" cy="1508067"/>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6414001" y="5039751"/>
            <a:ext cx="4701233" cy="310871"/>
          </a:xfrm>
        </p:spPr>
        <p:txBody>
          <a:bodyPr vert="horz" lIns="91440" tIns="45720" rIns="91440" bIns="45720" rtlCol="0">
            <a:normAutofit/>
          </a:bodyPr>
          <a:lstStyle>
            <a:lvl1pPr marL="0" indent="0" algn="l">
              <a:buNone/>
              <a:defRPr lang="zh-CN" altLang="en-US" sz="1600" smtClean="0"/>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p:ph type="body" sz="quarter" idx="18" hasCustomPrompt="1"/>
          </p:nvPr>
        </p:nvSpPr>
        <p:spPr>
          <a:xfrm>
            <a:off x="6414001" y="5355385"/>
            <a:ext cx="4701233" cy="310871"/>
          </a:xfrm>
        </p:spPr>
        <p:txBody>
          <a:bodyPr vert="horz" lIns="91440" tIns="45720" rIns="91440" bIns="45720" rtlCol="0">
            <a:normAutofit/>
          </a:bodyPr>
          <a:lstStyle>
            <a:lvl1pPr marL="0" indent="0" algn="l">
              <a:buNone/>
              <a:defRPr lang="zh-CN" altLang="en-US" sz="1600" smtClean="0"/>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10" name="图片占位符 9"/>
          <p:cNvSpPr>
            <a:spLocks noGrp="1"/>
          </p:cNvSpPr>
          <p:nvPr>
            <p:ph type="pic" sz="quarter" idx="19"/>
          </p:nvPr>
        </p:nvSpPr>
        <p:spPr>
          <a:xfrm>
            <a:off x="213893" y="-1"/>
            <a:ext cx="5564108" cy="3667306"/>
          </a:xfrm>
          <a:custGeom>
            <a:avLst/>
            <a:gdLst>
              <a:gd name="connsiteX0" fmla="*/ 4797271 w 5564108"/>
              <a:gd name="connsiteY0" fmla="*/ 2135449 h 3667306"/>
              <a:gd name="connsiteX1" fmla="*/ 5564108 w 5564108"/>
              <a:gd name="connsiteY1" fmla="*/ 2900469 h 3667306"/>
              <a:gd name="connsiteX2" fmla="*/ 4799086 w 5564108"/>
              <a:gd name="connsiteY2" fmla="*/ 3667306 h 3667306"/>
              <a:gd name="connsiteX3" fmla="*/ 4032250 w 5564108"/>
              <a:gd name="connsiteY3" fmla="*/ 2902285 h 3667306"/>
              <a:gd name="connsiteX4" fmla="*/ 1571472 w 5564108"/>
              <a:gd name="connsiteY4" fmla="*/ 2135449 h 3667306"/>
              <a:gd name="connsiteX5" fmla="*/ 2338307 w 5564108"/>
              <a:gd name="connsiteY5" fmla="*/ 2900470 h 3667306"/>
              <a:gd name="connsiteX6" fmla="*/ 1573287 w 5564108"/>
              <a:gd name="connsiteY6" fmla="*/ 3667305 h 3667306"/>
              <a:gd name="connsiteX7" fmla="*/ 806451 w 5564108"/>
              <a:gd name="connsiteY7" fmla="*/ 2902284 h 3667306"/>
              <a:gd name="connsiteX8" fmla="*/ 3184371 w 5564108"/>
              <a:gd name="connsiteY8" fmla="*/ 2135448 h 3667306"/>
              <a:gd name="connsiteX9" fmla="*/ 3951207 w 5564108"/>
              <a:gd name="connsiteY9" fmla="*/ 2900469 h 3667306"/>
              <a:gd name="connsiteX10" fmla="*/ 3186186 w 5564108"/>
              <a:gd name="connsiteY10" fmla="*/ 3667305 h 3667306"/>
              <a:gd name="connsiteX11" fmla="*/ 2419350 w 5564108"/>
              <a:gd name="connsiteY11" fmla="*/ 2902284 h 3667306"/>
              <a:gd name="connsiteX12" fmla="*/ 2377921 w 5564108"/>
              <a:gd name="connsiteY12" fmla="*/ 1343278 h 3667306"/>
              <a:gd name="connsiteX13" fmla="*/ 3144757 w 5564108"/>
              <a:gd name="connsiteY13" fmla="*/ 2108299 h 3667306"/>
              <a:gd name="connsiteX14" fmla="*/ 2379736 w 5564108"/>
              <a:gd name="connsiteY14" fmla="*/ 2875134 h 3667306"/>
              <a:gd name="connsiteX15" fmla="*/ 1612901 w 5564108"/>
              <a:gd name="connsiteY15" fmla="*/ 2110113 h 3667306"/>
              <a:gd name="connsiteX16" fmla="*/ 765021 w 5564108"/>
              <a:gd name="connsiteY16" fmla="*/ 1343277 h 3667306"/>
              <a:gd name="connsiteX17" fmla="*/ 1531858 w 5564108"/>
              <a:gd name="connsiteY17" fmla="*/ 2108298 h 3667306"/>
              <a:gd name="connsiteX18" fmla="*/ 766836 w 5564108"/>
              <a:gd name="connsiteY18" fmla="*/ 2875134 h 3667306"/>
              <a:gd name="connsiteX19" fmla="*/ 0 w 5564108"/>
              <a:gd name="connsiteY19" fmla="*/ 2110113 h 3667306"/>
              <a:gd name="connsiteX20" fmla="*/ 3993242 w 5564108"/>
              <a:gd name="connsiteY20" fmla="*/ 1339579 h 3667306"/>
              <a:gd name="connsiteX21" fmla="*/ 4760078 w 5564108"/>
              <a:gd name="connsiteY21" fmla="*/ 2104600 h 3667306"/>
              <a:gd name="connsiteX22" fmla="*/ 3995057 w 5564108"/>
              <a:gd name="connsiteY22" fmla="*/ 2871436 h 3667306"/>
              <a:gd name="connsiteX23" fmla="*/ 3228222 w 5564108"/>
              <a:gd name="connsiteY23" fmla="*/ 2106415 h 3667306"/>
              <a:gd name="connsiteX24" fmla="*/ 1571472 w 5564108"/>
              <a:gd name="connsiteY24" fmla="*/ 536985 h 3667306"/>
              <a:gd name="connsiteX25" fmla="*/ 2338306 w 5564108"/>
              <a:gd name="connsiteY25" fmla="*/ 1302004 h 3667306"/>
              <a:gd name="connsiteX26" fmla="*/ 1573287 w 5564108"/>
              <a:gd name="connsiteY26" fmla="*/ 2068840 h 3667306"/>
              <a:gd name="connsiteX27" fmla="*/ 806451 w 5564108"/>
              <a:gd name="connsiteY27" fmla="*/ 1303819 h 3667306"/>
              <a:gd name="connsiteX28" fmla="*/ 3184371 w 5564108"/>
              <a:gd name="connsiteY28" fmla="*/ 536984 h 3667306"/>
              <a:gd name="connsiteX29" fmla="*/ 3951207 w 5564108"/>
              <a:gd name="connsiteY29" fmla="*/ 1302004 h 3667306"/>
              <a:gd name="connsiteX30" fmla="*/ 3186186 w 5564108"/>
              <a:gd name="connsiteY30" fmla="*/ 2068840 h 3667306"/>
              <a:gd name="connsiteX31" fmla="*/ 2419350 w 5564108"/>
              <a:gd name="connsiteY31" fmla="*/ 1303819 h 3667306"/>
              <a:gd name="connsiteX32" fmla="*/ 4797271 w 5564108"/>
              <a:gd name="connsiteY32" fmla="*/ 526123 h 3667306"/>
              <a:gd name="connsiteX33" fmla="*/ 5564107 w 5564108"/>
              <a:gd name="connsiteY33" fmla="*/ 1291144 h 3667306"/>
              <a:gd name="connsiteX34" fmla="*/ 4799086 w 5564108"/>
              <a:gd name="connsiteY34" fmla="*/ 2057979 h 3667306"/>
              <a:gd name="connsiteX35" fmla="*/ 4032250 w 5564108"/>
              <a:gd name="connsiteY35" fmla="*/ 1292958 h 3667306"/>
              <a:gd name="connsiteX36" fmla="*/ 4341202 w 5564108"/>
              <a:gd name="connsiteY36" fmla="*/ 1 h 3667306"/>
              <a:gd name="connsiteX37" fmla="*/ 5254803 w 5564108"/>
              <a:gd name="connsiteY37" fmla="*/ 1 h 3667306"/>
              <a:gd name="connsiteX38" fmla="*/ 4799085 w 5564108"/>
              <a:gd name="connsiteY38" fmla="*/ 456799 h 3667306"/>
              <a:gd name="connsiteX39" fmla="*/ 3655447 w 5564108"/>
              <a:gd name="connsiteY39" fmla="*/ 1 h 3667306"/>
              <a:gd name="connsiteX40" fmla="*/ 3186186 w 5564108"/>
              <a:gd name="connsiteY40" fmla="*/ 470376 h 3667306"/>
              <a:gd name="connsiteX41" fmla="*/ 2714695 w 5564108"/>
              <a:gd name="connsiteY41" fmla="*/ 1 h 3667306"/>
              <a:gd name="connsiteX42" fmla="*/ 2633714 w 5564108"/>
              <a:gd name="connsiteY42" fmla="*/ 1 h 3667306"/>
              <a:gd name="connsiteX43" fmla="*/ 3144757 w 5564108"/>
              <a:gd name="connsiteY43" fmla="*/ 509834 h 3667306"/>
              <a:gd name="connsiteX44" fmla="*/ 2379736 w 5564108"/>
              <a:gd name="connsiteY44" fmla="*/ 1276669 h 3667306"/>
              <a:gd name="connsiteX45" fmla="*/ 1612901 w 5564108"/>
              <a:gd name="connsiteY45" fmla="*/ 511649 h 3667306"/>
              <a:gd name="connsiteX46" fmla="*/ 2123338 w 5564108"/>
              <a:gd name="connsiteY46" fmla="*/ 1 h 3667306"/>
              <a:gd name="connsiteX47" fmla="*/ 3734969 w 5564108"/>
              <a:gd name="connsiteY47" fmla="*/ 0 h 3667306"/>
              <a:gd name="connsiteX48" fmla="*/ 4252742 w 5564108"/>
              <a:gd name="connsiteY48" fmla="*/ 1 h 3667306"/>
              <a:gd name="connsiteX49" fmla="*/ 4760078 w 5564108"/>
              <a:gd name="connsiteY49" fmla="*/ 506136 h 3667306"/>
              <a:gd name="connsiteX50" fmla="*/ 3995058 w 5564108"/>
              <a:gd name="connsiteY50" fmla="*/ 1272971 h 3667306"/>
              <a:gd name="connsiteX51" fmla="*/ 3228221 w 5564108"/>
              <a:gd name="connsiteY51" fmla="*/ 507951 h 3667306"/>
              <a:gd name="connsiteX52" fmla="*/ 2042548 w 5564108"/>
              <a:gd name="connsiteY52" fmla="*/ 0 h 3667306"/>
              <a:gd name="connsiteX53" fmla="*/ 1573287 w 5564108"/>
              <a:gd name="connsiteY53" fmla="*/ 470376 h 3667306"/>
              <a:gd name="connsiteX54" fmla="*/ 1101795 w 5564108"/>
              <a:gd name="connsiteY54" fmla="*/ 0 h 366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64108" h="3667306">
                <a:moveTo>
                  <a:pt x="4797271" y="2135449"/>
                </a:moveTo>
                <a:lnTo>
                  <a:pt x="5564108" y="2900469"/>
                </a:lnTo>
                <a:lnTo>
                  <a:pt x="4799086" y="3667306"/>
                </a:lnTo>
                <a:lnTo>
                  <a:pt x="4032250" y="2902285"/>
                </a:lnTo>
                <a:close/>
                <a:moveTo>
                  <a:pt x="1571472" y="2135449"/>
                </a:moveTo>
                <a:lnTo>
                  <a:pt x="2338307" y="2900470"/>
                </a:lnTo>
                <a:lnTo>
                  <a:pt x="1573287" y="3667305"/>
                </a:lnTo>
                <a:lnTo>
                  <a:pt x="806451" y="2902284"/>
                </a:lnTo>
                <a:close/>
                <a:moveTo>
                  <a:pt x="3184371" y="2135448"/>
                </a:moveTo>
                <a:lnTo>
                  <a:pt x="3951207" y="2900469"/>
                </a:lnTo>
                <a:lnTo>
                  <a:pt x="3186186" y="3667305"/>
                </a:lnTo>
                <a:lnTo>
                  <a:pt x="2419350" y="2902284"/>
                </a:lnTo>
                <a:close/>
                <a:moveTo>
                  <a:pt x="2377921" y="1343278"/>
                </a:moveTo>
                <a:lnTo>
                  <a:pt x="3144757" y="2108299"/>
                </a:lnTo>
                <a:lnTo>
                  <a:pt x="2379736" y="2875134"/>
                </a:lnTo>
                <a:lnTo>
                  <a:pt x="1612901" y="2110113"/>
                </a:lnTo>
                <a:close/>
                <a:moveTo>
                  <a:pt x="765021" y="1343277"/>
                </a:moveTo>
                <a:lnTo>
                  <a:pt x="1531858" y="2108298"/>
                </a:lnTo>
                <a:lnTo>
                  <a:pt x="766836" y="2875134"/>
                </a:lnTo>
                <a:lnTo>
                  <a:pt x="0" y="2110113"/>
                </a:lnTo>
                <a:close/>
                <a:moveTo>
                  <a:pt x="3993242" y="1339579"/>
                </a:moveTo>
                <a:lnTo>
                  <a:pt x="4760078" y="2104600"/>
                </a:lnTo>
                <a:lnTo>
                  <a:pt x="3995057" y="2871436"/>
                </a:lnTo>
                <a:lnTo>
                  <a:pt x="3228222" y="2106415"/>
                </a:lnTo>
                <a:close/>
                <a:moveTo>
                  <a:pt x="1571472" y="536985"/>
                </a:moveTo>
                <a:lnTo>
                  <a:pt x="2338306" y="1302004"/>
                </a:lnTo>
                <a:lnTo>
                  <a:pt x="1573287" y="2068840"/>
                </a:lnTo>
                <a:lnTo>
                  <a:pt x="806451" y="1303819"/>
                </a:lnTo>
                <a:close/>
                <a:moveTo>
                  <a:pt x="3184371" y="536984"/>
                </a:moveTo>
                <a:lnTo>
                  <a:pt x="3951207" y="1302004"/>
                </a:lnTo>
                <a:lnTo>
                  <a:pt x="3186186" y="2068840"/>
                </a:lnTo>
                <a:lnTo>
                  <a:pt x="2419350" y="1303819"/>
                </a:lnTo>
                <a:close/>
                <a:moveTo>
                  <a:pt x="4797271" y="526123"/>
                </a:moveTo>
                <a:lnTo>
                  <a:pt x="5564107" y="1291144"/>
                </a:lnTo>
                <a:lnTo>
                  <a:pt x="4799086" y="2057979"/>
                </a:lnTo>
                <a:lnTo>
                  <a:pt x="4032250" y="1292958"/>
                </a:lnTo>
                <a:close/>
                <a:moveTo>
                  <a:pt x="4341202" y="1"/>
                </a:moveTo>
                <a:lnTo>
                  <a:pt x="5254803" y="1"/>
                </a:lnTo>
                <a:lnTo>
                  <a:pt x="4799085" y="456799"/>
                </a:lnTo>
                <a:close/>
                <a:moveTo>
                  <a:pt x="3655447" y="1"/>
                </a:moveTo>
                <a:lnTo>
                  <a:pt x="3186186" y="470376"/>
                </a:lnTo>
                <a:lnTo>
                  <a:pt x="2714695" y="1"/>
                </a:lnTo>
                <a:close/>
                <a:moveTo>
                  <a:pt x="2633714" y="1"/>
                </a:moveTo>
                <a:lnTo>
                  <a:pt x="3144757" y="509834"/>
                </a:lnTo>
                <a:lnTo>
                  <a:pt x="2379736" y="1276669"/>
                </a:lnTo>
                <a:lnTo>
                  <a:pt x="1612901" y="511649"/>
                </a:lnTo>
                <a:lnTo>
                  <a:pt x="2123338" y="1"/>
                </a:lnTo>
                <a:close/>
                <a:moveTo>
                  <a:pt x="3734969" y="0"/>
                </a:moveTo>
                <a:lnTo>
                  <a:pt x="4252742" y="1"/>
                </a:lnTo>
                <a:lnTo>
                  <a:pt x="4760078" y="506136"/>
                </a:lnTo>
                <a:lnTo>
                  <a:pt x="3995058" y="1272971"/>
                </a:lnTo>
                <a:lnTo>
                  <a:pt x="3228221" y="507951"/>
                </a:lnTo>
                <a:close/>
                <a:moveTo>
                  <a:pt x="2042548" y="0"/>
                </a:moveTo>
                <a:lnTo>
                  <a:pt x="1573287" y="470376"/>
                </a:lnTo>
                <a:lnTo>
                  <a:pt x="1101795" y="0"/>
                </a:lnTo>
                <a:close/>
              </a:path>
            </a:pathLst>
          </a:custGeom>
        </p:spPr>
        <p:txBody>
          <a:bodyPr wrap="square">
            <a:noAutofit/>
          </a:bodyPr>
          <a:lstStyle/>
          <a:p>
            <a:endParaRPr lang="zh-CN" altLang="en-US"/>
          </a:p>
        </p:txBody>
      </p:sp>
      <p:sp>
        <p:nvSpPr>
          <p:cNvPr id="11" name="任意多边形: 形状 10"/>
          <p:cNvSpPr/>
          <p:nvPr userDrawn="1"/>
        </p:nvSpPr>
        <p:spPr>
          <a:xfrm rot="18895927">
            <a:off x="-855667" y="-11063"/>
            <a:ext cx="2863967" cy="2724846"/>
          </a:xfrm>
          <a:custGeom>
            <a:avLst/>
            <a:gdLst>
              <a:gd name="connsiteX0" fmla="*/ 1981637 w 2863967"/>
              <a:gd name="connsiteY0" fmla="*/ 0 h 2724846"/>
              <a:gd name="connsiteX1" fmla="*/ 2863967 w 2863967"/>
              <a:gd name="connsiteY1" fmla="*/ 884424 h 2724846"/>
              <a:gd name="connsiteX2" fmla="*/ 2863967 w 2863967"/>
              <a:gd name="connsiteY2" fmla="*/ 1572560 h 2724846"/>
              <a:gd name="connsiteX3" fmla="*/ 581336 w 2863967"/>
              <a:gd name="connsiteY3" fmla="*/ 1572560 h 2724846"/>
              <a:gd name="connsiteX4" fmla="*/ 581336 w 2863967"/>
              <a:gd name="connsiteY4" fmla="*/ 2724846 h 2724846"/>
              <a:gd name="connsiteX5" fmla="*/ 0 w 2863967"/>
              <a:gd name="connsiteY5" fmla="*/ 2724846 h 2724846"/>
              <a:gd name="connsiteX6" fmla="*/ 0 w 2863967"/>
              <a:gd name="connsiteY6" fmla="*/ 1976947 h 272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967" h="2724846">
                <a:moveTo>
                  <a:pt x="1981637" y="0"/>
                </a:moveTo>
                <a:lnTo>
                  <a:pt x="2863967" y="884424"/>
                </a:lnTo>
                <a:lnTo>
                  <a:pt x="2863967" y="1572560"/>
                </a:lnTo>
                <a:lnTo>
                  <a:pt x="581336" y="1572560"/>
                </a:lnTo>
                <a:lnTo>
                  <a:pt x="581336" y="2724846"/>
                </a:lnTo>
                <a:lnTo>
                  <a:pt x="0" y="2724846"/>
                </a:lnTo>
                <a:lnTo>
                  <a:pt x="0" y="197694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tint val="75000"/>
                  </a:schemeClr>
                </a:solidFill>
              </a:defRPr>
            </a:lvl1pPr>
          </a:lstStyle>
          <a:p>
            <a:fld id="{6489D9C7-5DC6-4263-87FF-7C99F6FB63C3}" type="datetime1">
              <a:rPr lang="zh-CN" altLang="en-US" smtClean="0"/>
              <a:t>2021/10/9</a:t>
            </a:fld>
            <a:endParaRPr lang="zh-CN" altLang="en-US"/>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fld id="{5DD3DB80-B894-403A-B48E-6FDC1A72010E}" type="slidenum">
              <a:rPr lang="zh-CN" altLang="en-US" smtClean="0"/>
              <a:t>‹#›</a:t>
            </a:fld>
            <a:endParaRPr lang="zh-CN" altLang="en-US"/>
          </a:p>
        </p:txBody>
      </p:sp>
      <p:cxnSp>
        <p:nvCxnSpPr>
          <p:cNvPr id="7" name="直接连接符 6"/>
          <p:cNvCxnSpPr/>
          <p:nvPr userDrawn="1"/>
        </p:nvCxnSpPr>
        <p:spPr>
          <a:xfrm>
            <a:off x="588901"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5.jpeg"/><Relationship Id="rId5" Type="http://schemas.openxmlformats.org/officeDocument/2006/relationships/image" Target="../media/image44.jpe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jpeg"/><Relationship Id="rId1" Type="http://schemas.openxmlformats.org/officeDocument/2006/relationships/slideLayout" Target="../slideLayouts/slideLayout3.xml"/><Relationship Id="rId6" Type="http://schemas.openxmlformats.org/officeDocument/2006/relationships/image" Target="../media/image54.jpe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jpeg"/><Relationship Id="rId1" Type="http://schemas.openxmlformats.org/officeDocument/2006/relationships/slideLayout" Target="../slideLayouts/slideLayout3.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5.png"/><Relationship Id="rId12" Type="http://schemas.openxmlformats.org/officeDocument/2006/relationships/image" Target="../media/image20.jpg"/><Relationship Id="rId2" Type="http://schemas.openxmlformats.org/officeDocument/2006/relationships/image" Target="../media/image58.jpeg"/><Relationship Id="rId1" Type="http://schemas.openxmlformats.org/officeDocument/2006/relationships/slideLayout" Target="../slideLayouts/slideLayout3.xml"/><Relationship Id="rId6" Type="http://schemas.openxmlformats.org/officeDocument/2006/relationships/image" Target="../media/image64.png"/><Relationship Id="rId11" Type="http://schemas.openxmlformats.org/officeDocument/2006/relationships/image" Target="../media/image69.jpeg"/><Relationship Id="rId5" Type="http://schemas.openxmlformats.org/officeDocument/2006/relationships/image" Target="../media/image62.jpeg"/><Relationship Id="rId10" Type="http://schemas.openxmlformats.org/officeDocument/2006/relationships/image" Target="../media/image68.png"/><Relationship Id="rId4" Type="http://schemas.openxmlformats.org/officeDocument/2006/relationships/image" Target="../media/image61.png"/><Relationship Id="rId9"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hyperlink" Target="https://aqicn.org/map/world/cn/&#65292;&#26102;&#38388;&#28857;&#20026;19&#28857;47" TargetMode="Externa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jpg"/><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jpeg"/><Relationship Id="rId10" Type="http://schemas.openxmlformats.org/officeDocument/2006/relationships/image" Target="../media/image79.jpeg"/><Relationship Id="rId4" Type="http://schemas.openxmlformats.org/officeDocument/2006/relationships/image" Target="../media/image73.png"/><Relationship Id="rId9" Type="http://schemas.openxmlformats.org/officeDocument/2006/relationships/image" Target="../media/image7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3.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jpe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3.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jpeg"/><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89.jpeg"/><Relationship Id="rId4" Type="http://schemas.openxmlformats.org/officeDocument/2006/relationships/image" Target="../media/image88.jpeg"/><Relationship Id="rId9" Type="http://schemas.openxmlformats.org/officeDocument/2006/relationships/image" Target="../media/image94.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7.jpe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占位符 96" descr="C:\Users\Administrator\Desktop\山东大学\图片\942959d44dde4c449286759f34761e5.jpg942959d44dde4c449286759f34761e5"/>
          <p:cNvPicPr>
            <a:picLocks noGrp="1" noChangeAspect="1"/>
          </p:cNvPicPr>
          <p:nvPr>
            <p:ph type="pic" sz="quarter" idx="10"/>
          </p:nvPr>
        </p:nvPicPr>
        <p:blipFill rotWithShape="1">
          <a:blip r:embed="rId2"/>
          <a:srcRect/>
          <a:stretch>
            <a:fillRect/>
          </a:stretch>
        </p:blipFill>
        <p:spPr>
          <a:xfrm>
            <a:off x="635" y="-7620"/>
            <a:ext cx="10965180" cy="5202555"/>
          </a:xfrm>
        </p:spPr>
      </p:pic>
      <p:sp>
        <p:nvSpPr>
          <p:cNvPr id="5" name="副标题 4"/>
          <p:cNvSpPr>
            <a:spLocks noGrp="1"/>
          </p:cNvSpPr>
          <p:nvPr>
            <p:ph type="subTitle" idx="1"/>
          </p:nvPr>
        </p:nvSpPr>
        <p:spPr>
          <a:xfrm>
            <a:off x="3052206" y="6247775"/>
            <a:ext cx="1607023" cy="558799"/>
          </a:xfrm>
        </p:spPr>
        <p:txBody>
          <a:bodyPr/>
          <a:lstStyle/>
          <a:p>
            <a:r>
              <a:rPr lang="en-US" altLang="zh-CN" dirty="0">
                <a:latin typeface="Microsoft YaHei" panose="020B0503020204020204" pitchFamily="34" charset="-122"/>
                <a:ea typeface="Microsoft YaHei" panose="020B0503020204020204" pitchFamily="34" charset="-122"/>
              </a:rPr>
              <a:t>2021-10-04</a:t>
            </a:r>
            <a:endParaRPr lang="zh-CN" altLang="en-US" dirty="0">
              <a:latin typeface="Microsoft YaHei" panose="020B0503020204020204" pitchFamily="34" charset="-122"/>
              <a:ea typeface="Microsoft YaHei" panose="020B0503020204020204" pitchFamily="34" charset="-122"/>
            </a:endParaRPr>
          </a:p>
        </p:txBody>
      </p:sp>
      <p:sp>
        <p:nvSpPr>
          <p:cNvPr id="4" name="标题 3"/>
          <p:cNvSpPr>
            <a:spLocks noGrp="1"/>
          </p:cNvSpPr>
          <p:nvPr>
            <p:ph type="ctrTitle"/>
          </p:nvPr>
        </p:nvSpPr>
        <p:spPr>
          <a:xfrm>
            <a:off x="2915311" y="4068103"/>
            <a:ext cx="9139238" cy="1096527"/>
          </a:xfrm>
        </p:spPr>
        <p:txBody>
          <a:bodyPr>
            <a:normAutofit/>
          </a:bodyPr>
          <a:lstStyle/>
          <a:p>
            <a:r>
              <a:rPr lang="zh-CN" altLang="en-US" dirty="0"/>
              <a:t>雾霾分类</a:t>
            </a:r>
          </a:p>
        </p:txBody>
      </p:sp>
      <p:pic>
        <p:nvPicPr>
          <p:cNvPr id="3" name="图片 2" descr="c59850773f9e9fb7fe171e25cac377d"/>
          <p:cNvPicPr>
            <a:picLocks noChangeAspect="1"/>
          </p:cNvPicPr>
          <p:nvPr/>
        </p:nvPicPr>
        <p:blipFill>
          <a:blip r:embed="rId3"/>
          <a:stretch>
            <a:fillRect/>
          </a:stretch>
        </p:blipFill>
        <p:spPr>
          <a:xfrm>
            <a:off x="1195387" y="4278121"/>
            <a:ext cx="1465580" cy="1453515"/>
          </a:xfrm>
          <a:prstGeom prst="rect">
            <a:avLst/>
          </a:prstGeom>
        </p:spPr>
      </p:pic>
      <p:pic>
        <p:nvPicPr>
          <p:cNvPr id="9" name="图片 8" descr="文本&#10;&#10;描述已自动生成">
            <a:extLst>
              <a:ext uri="{FF2B5EF4-FFF2-40B4-BE49-F238E27FC236}">
                <a16:creationId xmlns:a16="http://schemas.microsoft.com/office/drawing/2014/main" id="{BED6D0AC-CB27-0F40-BBAD-CA34292EA2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3200" y="5969873"/>
            <a:ext cx="5638800" cy="1114604"/>
          </a:xfrm>
          <a:prstGeom prst="rect">
            <a:avLst/>
          </a:prstGeom>
        </p:spPr>
      </p:pic>
      <p:sp>
        <p:nvSpPr>
          <p:cNvPr id="10" name="副标题 4">
            <a:extLst>
              <a:ext uri="{FF2B5EF4-FFF2-40B4-BE49-F238E27FC236}">
                <a16:creationId xmlns:a16="http://schemas.microsoft.com/office/drawing/2014/main" id="{EEE4EDEF-FB52-3141-A157-1E06F8B485E8}"/>
              </a:ext>
            </a:extLst>
          </p:cNvPr>
          <p:cNvSpPr txBox="1">
            <a:spLocks/>
          </p:cNvSpPr>
          <p:nvPr/>
        </p:nvSpPr>
        <p:spPr>
          <a:xfrm>
            <a:off x="3052207" y="5356554"/>
            <a:ext cx="1607023" cy="558799"/>
          </a:xfrm>
          <a:prstGeom prst="rect">
            <a:avLst/>
          </a:prstGeom>
        </p:spPr>
        <p:txBody>
          <a:bodyPr vert="horz" lIns="91440" tIns="45720" rIns="91440" bIns="45720" rtlCol="0" anchor="ctr">
            <a:normAutofit fontScale="85000" lnSpcReduction="10000"/>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400" b="1" dirty="0">
                <a:latin typeface="Microsoft YaHei" panose="020B0503020204020204" pitchFamily="34" charset="-122"/>
                <a:ea typeface="Microsoft YaHei" panose="020B0503020204020204" pitchFamily="34" charset="-122"/>
              </a:rPr>
              <a:t>姓名 李靖宇</a:t>
            </a:r>
          </a:p>
        </p:txBody>
      </p:sp>
      <p:sp>
        <p:nvSpPr>
          <p:cNvPr id="11" name="副标题 4">
            <a:extLst>
              <a:ext uri="{FF2B5EF4-FFF2-40B4-BE49-F238E27FC236}">
                <a16:creationId xmlns:a16="http://schemas.microsoft.com/office/drawing/2014/main" id="{1084BF71-C476-644F-BCC1-E2CEA7FC9CD0}"/>
              </a:ext>
            </a:extLst>
          </p:cNvPr>
          <p:cNvSpPr txBox="1">
            <a:spLocks/>
          </p:cNvSpPr>
          <p:nvPr/>
        </p:nvSpPr>
        <p:spPr>
          <a:xfrm>
            <a:off x="3021329" y="5755761"/>
            <a:ext cx="2781523" cy="558799"/>
          </a:xfrm>
          <a:prstGeom prst="rect">
            <a:avLst/>
          </a:prstGeom>
        </p:spPr>
        <p:txBody>
          <a:bodyPr vert="horz" lIns="91440" tIns="45720" rIns="91440" bIns="45720" rtlCol="0" anchor="ct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b="1" dirty="0">
                <a:latin typeface="Microsoft YaHei" panose="020B0503020204020204" pitchFamily="34" charset="-122"/>
                <a:ea typeface="Microsoft YaHei" panose="020B0503020204020204" pitchFamily="34" charset="-122"/>
              </a:rPr>
              <a:t>山东大学软件学院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ïşḻiḍè"/>
          <p:cNvSpPr/>
          <p:nvPr/>
        </p:nvSpPr>
        <p:spPr>
          <a:xfrm>
            <a:off x="72736" y="1705743"/>
            <a:ext cx="5502667" cy="3970789"/>
          </a:xfrm>
          <a:prstGeom prst="rect">
            <a:avLst/>
          </a:prstGeom>
          <a:blipFill rotWithShape="1">
            <a:blip r:embed="rId2"/>
            <a:stretch>
              <a:fillRect t="-29798" b="-29407"/>
            </a:stretch>
          </a:blipFill>
          <a:ln w="12700" cap="flat" cmpd="sng" algn="ctr">
            <a:noFill/>
            <a:prstDash val="solid"/>
            <a:miter lim="800000"/>
          </a:ln>
          <a:effectLst/>
          <a:extLst>
            <a:ext uri="{91240B29-F687-4F45-9708-019B960494DF}">
              <a14:hiddenLine xmlns:a14="http://schemas.microsoft.com/office/drawing/2010/main" w="12700">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išḷiḋê"/>
          <p:cNvSpPr/>
          <p:nvPr/>
        </p:nvSpPr>
        <p:spPr>
          <a:xfrm>
            <a:off x="893623" y="1705743"/>
            <a:ext cx="4681780" cy="3970789"/>
          </a:xfrm>
          <a:prstGeom prst="rect">
            <a:avLst/>
          </a:prstGeom>
          <a:solidFill>
            <a:schemeClr val="tx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ïşľíďe"/>
          <p:cNvSpPr txBox="1"/>
          <p:nvPr/>
        </p:nvSpPr>
        <p:spPr>
          <a:xfrm>
            <a:off x="-68246" y="2305069"/>
            <a:ext cx="6605518" cy="2772136"/>
          </a:xfrm>
          <a:prstGeom prst="rect">
            <a:avLst/>
          </a:prstGeom>
          <a:noFill/>
        </p:spPr>
        <p:txBody>
          <a:bodyPr wrap="none" lIns="90000" tIns="46800" rIns="90000" bIns="46800" anchor="ctr" anchorCtr="0">
            <a:normAutofit/>
          </a:bodyPr>
          <a:lstStyle/>
          <a:p>
            <a:pPr algn="ctr"/>
            <a:r>
              <a:rPr lang="zh-CN" altLang="en-US" sz="3200" b="1" dirty="0">
                <a:solidFill>
                  <a:schemeClr val="bg1"/>
                </a:solidFill>
                <a:latin typeface="Times New Roman" panose="02020603050405020304" pitchFamily="18" charset="0"/>
                <a:cs typeface="Times New Roman" panose="02020603050405020304" pitchFamily="18" charset="0"/>
              </a:rPr>
              <a:t>雾霾分类</a:t>
            </a:r>
            <a:endParaRPr lang="en-US" altLang="zh-CN" sz="3200" b="1" dirty="0">
              <a:solidFill>
                <a:schemeClr val="bg1"/>
              </a:solidFill>
              <a:latin typeface="Times New Roman" panose="02020603050405020304" pitchFamily="18" charset="0"/>
              <a:cs typeface="Times New Roman" panose="02020603050405020304" pitchFamily="18" charset="0"/>
            </a:endParaRPr>
          </a:p>
          <a:p>
            <a:pPr algn="ctr"/>
            <a:r>
              <a:rPr lang="en-US" altLang="zh-CN" sz="3200" b="1" dirty="0">
                <a:solidFill>
                  <a:schemeClr val="bg1"/>
                </a:solidFill>
                <a:latin typeface="Times New Roman" panose="02020603050405020304" pitchFamily="18" charset="0"/>
                <a:cs typeface="Times New Roman" panose="02020603050405020304" pitchFamily="18" charset="0"/>
              </a:rPr>
              <a:t>3.1</a:t>
            </a:r>
            <a:r>
              <a:rPr lang="zh-CN" altLang="en-US" sz="3200" b="1" dirty="0">
                <a:solidFill>
                  <a:schemeClr val="bg1"/>
                </a:solidFill>
                <a:latin typeface="Times New Roman" panose="02020603050405020304" pitchFamily="18" charset="0"/>
                <a:cs typeface="Times New Roman" panose="02020603050405020304" pitchFamily="18" charset="0"/>
              </a:rPr>
              <a:t> </a:t>
            </a:r>
            <a:r>
              <a:rPr lang="zh-CN" altLang="en-US" sz="3200" b="1" dirty="0">
                <a:solidFill>
                  <a:schemeClr val="bg1"/>
                </a:solidFill>
              </a:rPr>
              <a:t>研究内容一：</a:t>
            </a:r>
            <a:endParaRPr lang="en-US" altLang="zh-CN" sz="3200" b="1" dirty="0">
              <a:solidFill>
                <a:schemeClr val="bg1"/>
              </a:solidFill>
            </a:endParaRPr>
          </a:p>
          <a:p>
            <a:pPr algn="ctr"/>
            <a:r>
              <a:rPr lang="zh-CN" altLang="en-US" sz="3200" b="1" dirty="0">
                <a:solidFill>
                  <a:schemeClr val="bg1"/>
                </a:solidFill>
              </a:rPr>
              <a:t>现有雾霾分割算法分析</a:t>
            </a:r>
            <a:endParaRPr lang="en-US" altLang="zh-CN" sz="3200" b="1" dirty="0">
              <a:solidFill>
                <a:schemeClr val="bg1"/>
              </a:solidFill>
            </a:endParaRPr>
          </a:p>
          <a:p>
            <a:pPr algn="ctr"/>
            <a:r>
              <a:rPr lang="zh-CN" altLang="en-US" sz="3200" b="1" dirty="0">
                <a:solidFill>
                  <a:schemeClr val="bg1"/>
                </a:solidFill>
              </a:rPr>
              <a:t>及复现</a:t>
            </a:r>
          </a:p>
        </p:txBody>
      </p:sp>
      <p:sp>
        <p:nvSpPr>
          <p:cNvPr id="19" name="iślîḍé"/>
          <p:cNvSpPr txBox="1"/>
          <p:nvPr/>
        </p:nvSpPr>
        <p:spPr>
          <a:xfrm>
            <a:off x="6947241" y="3203456"/>
            <a:ext cx="2666721" cy="399292"/>
          </a:xfrm>
          <a:prstGeom prst="rect">
            <a:avLst/>
          </a:prstGeom>
          <a:noFill/>
        </p:spPr>
        <p:txBody>
          <a:bodyPr wrap="none" lIns="90000" tIns="46800" rIns="90000" bIns="46800" anchor="b" anchorCtr="0">
            <a:normAutofit/>
          </a:bodyPr>
          <a:lstStyle/>
          <a:p>
            <a:r>
              <a:rPr lang="zh-CN" altLang="en-US" b="1" dirty="0"/>
              <a:t>雾霾分割算法分析及演示</a:t>
            </a:r>
          </a:p>
        </p:txBody>
      </p:sp>
      <p:sp>
        <p:nvSpPr>
          <p:cNvPr id="14" name="îṥļíḓê"/>
          <p:cNvSpPr/>
          <p:nvPr/>
        </p:nvSpPr>
        <p:spPr>
          <a:xfrm>
            <a:off x="6323413" y="2305069"/>
            <a:ext cx="540000" cy="540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3.1.1</a:t>
            </a:r>
          </a:p>
        </p:txBody>
      </p:sp>
      <p:sp>
        <p:nvSpPr>
          <p:cNvPr id="17" name="íŝḻïďé"/>
          <p:cNvSpPr txBox="1"/>
          <p:nvPr/>
        </p:nvSpPr>
        <p:spPr>
          <a:xfrm>
            <a:off x="6947242" y="2375423"/>
            <a:ext cx="1758626" cy="399292"/>
          </a:xfrm>
          <a:prstGeom prst="rect">
            <a:avLst/>
          </a:prstGeom>
          <a:noFill/>
        </p:spPr>
        <p:txBody>
          <a:bodyPr wrap="none" lIns="90000" tIns="46800" rIns="90000" bIns="46800" anchor="b" anchorCtr="0">
            <a:normAutofit/>
          </a:bodyPr>
          <a:lstStyle/>
          <a:p>
            <a:r>
              <a:rPr lang="zh-CN" altLang="en-US" b="1" dirty="0"/>
              <a:t>雾霾分割算法目标</a:t>
            </a:r>
          </a:p>
        </p:txBody>
      </p:sp>
      <p:cxnSp>
        <p:nvCxnSpPr>
          <p:cNvPr id="16" name="直接连接符 15"/>
          <p:cNvCxnSpPr/>
          <p:nvPr/>
        </p:nvCxnSpPr>
        <p:spPr>
          <a:xfrm>
            <a:off x="6186000" y="1781485"/>
            <a:ext cx="0" cy="3708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27" name="图片 26" descr="3C5EEB60D8612D4B7AC81916BAD_73A9D09F_43B8"/>
          <p:cNvPicPr>
            <a:picLocks noChangeAspect="1"/>
          </p:cNvPicPr>
          <p:nvPr/>
        </p:nvPicPr>
        <p:blipFill>
          <a:blip r:embed="rId3"/>
          <a:stretch>
            <a:fillRect/>
          </a:stretch>
        </p:blipFill>
        <p:spPr>
          <a:xfrm>
            <a:off x="9234170" y="214630"/>
            <a:ext cx="2286635" cy="1018540"/>
          </a:xfrm>
          <a:prstGeom prst="rect">
            <a:avLst/>
          </a:prstGeom>
        </p:spPr>
      </p:pic>
      <p:sp>
        <p:nvSpPr>
          <p:cNvPr id="13" name="îṥļíḓê">
            <a:extLst>
              <a:ext uri="{FF2B5EF4-FFF2-40B4-BE49-F238E27FC236}">
                <a16:creationId xmlns:a16="http://schemas.microsoft.com/office/drawing/2014/main" id="{25A2E367-5FB8-9943-ADA5-50B057641E49}"/>
              </a:ext>
            </a:extLst>
          </p:cNvPr>
          <p:cNvSpPr/>
          <p:nvPr/>
        </p:nvSpPr>
        <p:spPr>
          <a:xfrm>
            <a:off x="6323413" y="3132572"/>
            <a:ext cx="540000" cy="540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3.1.2</a:t>
            </a:r>
          </a:p>
        </p:txBody>
      </p:sp>
      <p:sp>
        <p:nvSpPr>
          <p:cNvPr id="11" name="iślîḍé">
            <a:extLst>
              <a:ext uri="{FF2B5EF4-FFF2-40B4-BE49-F238E27FC236}">
                <a16:creationId xmlns:a16="http://schemas.microsoft.com/office/drawing/2014/main" id="{8503EF4A-63B4-4C83-B544-70F31FDDA16C}"/>
              </a:ext>
            </a:extLst>
          </p:cNvPr>
          <p:cNvSpPr txBox="1"/>
          <p:nvPr/>
        </p:nvSpPr>
        <p:spPr>
          <a:xfrm>
            <a:off x="6947241" y="4102373"/>
            <a:ext cx="2666721" cy="399292"/>
          </a:xfrm>
          <a:prstGeom prst="rect">
            <a:avLst/>
          </a:prstGeom>
          <a:noFill/>
        </p:spPr>
        <p:txBody>
          <a:bodyPr wrap="none" lIns="90000" tIns="46800" rIns="90000" bIns="46800" anchor="b" anchorCtr="0">
            <a:normAutofit/>
          </a:bodyPr>
          <a:lstStyle/>
          <a:p>
            <a:r>
              <a:rPr lang="zh-CN" altLang="en-US" b="1" dirty="0"/>
              <a:t>雾霾分割算法复现</a:t>
            </a:r>
          </a:p>
        </p:txBody>
      </p:sp>
      <p:sp>
        <p:nvSpPr>
          <p:cNvPr id="12" name="îṥļíḓê">
            <a:extLst>
              <a:ext uri="{FF2B5EF4-FFF2-40B4-BE49-F238E27FC236}">
                <a16:creationId xmlns:a16="http://schemas.microsoft.com/office/drawing/2014/main" id="{1258E9DF-5FB2-4024-8CDF-E3C012B977B8}"/>
              </a:ext>
            </a:extLst>
          </p:cNvPr>
          <p:cNvSpPr/>
          <p:nvPr/>
        </p:nvSpPr>
        <p:spPr>
          <a:xfrm>
            <a:off x="6323413" y="4031489"/>
            <a:ext cx="540000" cy="540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3.1.3</a:t>
            </a:r>
          </a:p>
        </p:txBody>
      </p:sp>
    </p:spTree>
    <p:extLst>
      <p:ext uri="{BB962C8B-B14F-4D97-AF65-F5344CB8AC3E}">
        <p14:creationId xmlns:p14="http://schemas.microsoft.com/office/powerpoint/2010/main" val="2245189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b="1" dirty="0"/>
              <a:t>现有雾霾分割算法分析及复现</a:t>
            </a:r>
            <a:endParaRPr lang="zh-CN" altLang="en-US" sz="2000"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11</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13365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3.1.1</a:t>
            </a:r>
            <a:r>
              <a:rPr lang="zh-CN" altLang="en-US" sz="2400" b="1" u="sng" dirty="0"/>
              <a:t>雾霾分割算法目标</a:t>
            </a:r>
            <a:r>
              <a:rPr lang="zh-CN" altLang="en-US" sz="2400" dirty="0"/>
              <a:t>：</a:t>
            </a:r>
            <a:endParaRPr lang="en-US" altLang="zh-CN" sz="2000" dirty="0"/>
          </a:p>
          <a:p>
            <a:pPr lvl="1" algn="just">
              <a:lnSpc>
                <a:spcPts val="3360"/>
              </a:lnSpc>
              <a:spcAft>
                <a:spcPts val="1200"/>
              </a:spcAft>
            </a:pPr>
            <a:endParaRPr lang="en-US" altLang="zh-CN" sz="2000" dirty="0"/>
          </a:p>
          <a:p>
            <a:pPr lvl="1" algn="just">
              <a:lnSpc>
                <a:spcPts val="3360"/>
              </a:lnSpc>
              <a:spcAft>
                <a:spcPts val="1200"/>
              </a:spcAft>
            </a:pPr>
            <a:r>
              <a:rPr lang="zh-CN" altLang="en-US" sz="2000" dirty="0"/>
              <a:t>对输入有雾图片进行识别，</a:t>
            </a:r>
            <a:endParaRPr lang="en-US" altLang="zh-CN" sz="2000" dirty="0"/>
          </a:p>
          <a:p>
            <a:pPr lvl="1" algn="just">
              <a:lnSpc>
                <a:spcPts val="3360"/>
              </a:lnSpc>
              <a:spcAft>
                <a:spcPts val="1200"/>
              </a:spcAft>
            </a:pPr>
            <a:r>
              <a:rPr lang="zh-CN" altLang="en-US" sz="2000" dirty="0"/>
              <a:t>对雾霾区域进行图像处理，提取出雾霾区域图像，</a:t>
            </a:r>
            <a:endParaRPr lang="en-US" altLang="zh-CN" sz="2000" dirty="0"/>
          </a:p>
          <a:p>
            <a:pPr lvl="1" algn="just">
              <a:lnSpc>
                <a:spcPts val="3360"/>
              </a:lnSpc>
              <a:spcAft>
                <a:spcPts val="1200"/>
              </a:spcAft>
            </a:pPr>
            <a:r>
              <a:rPr lang="zh-CN" altLang="en-US" sz="2000" dirty="0"/>
              <a:t>提取整个图像特征，使输入图像变为统一规格。</a:t>
            </a:r>
            <a:endParaRPr lang="en-US" altLang="zh-CN" sz="2000" dirty="0"/>
          </a:p>
          <a:p>
            <a:pPr lvl="1" algn="just">
              <a:lnSpc>
                <a:spcPts val="3360"/>
              </a:lnSpc>
              <a:spcAft>
                <a:spcPts val="1200"/>
              </a:spcAft>
            </a:pPr>
            <a:endParaRPr lang="en-US" altLang="zh-CN" sz="2000" dirty="0"/>
          </a:p>
        </p:txBody>
      </p:sp>
    </p:spTree>
    <p:extLst>
      <p:ext uri="{BB962C8B-B14F-4D97-AF65-F5344CB8AC3E}">
        <p14:creationId xmlns:p14="http://schemas.microsoft.com/office/powerpoint/2010/main" val="1234708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12</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4152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3.1.2</a:t>
            </a:r>
            <a:r>
              <a:rPr lang="zh-CN" altLang="en-US" sz="2400" b="1" u="sng" dirty="0"/>
              <a:t> 雾霾分割算法分析</a:t>
            </a:r>
            <a:r>
              <a:rPr lang="zh-CN" altLang="en-US" sz="2400" dirty="0"/>
              <a:t>：</a:t>
            </a:r>
            <a:endParaRPr lang="en-US" altLang="zh-CN" sz="2400" dirty="0"/>
          </a:p>
          <a:p>
            <a:pPr algn="just"/>
            <a:endParaRPr lang="en-US" altLang="zh-CN" sz="2400" dirty="0"/>
          </a:p>
          <a:p>
            <a:pPr lvl="1" algn="just">
              <a:lnSpc>
                <a:spcPts val="3360"/>
              </a:lnSpc>
              <a:spcAft>
                <a:spcPts val="1200"/>
              </a:spcAft>
            </a:pPr>
            <a:r>
              <a:rPr lang="en-US" altLang="zh-CN" sz="2000" dirty="0"/>
              <a:t> </a:t>
            </a:r>
            <a:r>
              <a:rPr lang="zh-CN" altLang="en-US" sz="2000" dirty="0"/>
              <a:t>整个算法基本思路</a:t>
            </a:r>
            <a:endParaRPr lang="en-US" altLang="zh-CN" sz="2000" dirty="0"/>
          </a:p>
          <a:p>
            <a:pPr algn="just"/>
            <a:endParaRPr lang="en-US" altLang="zh-CN" sz="2400" dirty="0"/>
          </a:p>
          <a:p>
            <a:pPr algn="just"/>
            <a:endParaRPr lang="en-US" altLang="zh-CN" sz="2400" dirty="0"/>
          </a:p>
          <a:p>
            <a:pPr lvl="1" algn="just">
              <a:lnSpc>
                <a:spcPts val="3360"/>
              </a:lnSpc>
              <a:spcAft>
                <a:spcPts val="1200"/>
              </a:spcAft>
            </a:pPr>
            <a:endParaRPr lang="en-US" altLang="zh-CN" sz="2000" dirty="0"/>
          </a:p>
        </p:txBody>
      </p:sp>
      <p:pic>
        <p:nvPicPr>
          <p:cNvPr id="6" name="图片 5">
            <a:extLst>
              <a:ext uri="{FF2B5EF4-FFF2-40B4-BE49-F238E27FC236}">
                <a16:creationId xmlns:a16="http://schemas.microsoft.com/office/drawing/2014/main" id="{8D34530D-F31B-4C16-A52D-5723807E95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9924" y="3061943"/>
            <a:ext cx="2029905" cy="1141822"/>
          </a:xfrm>
          <a:prstGeom prst="rect">
            <a:avLst/>
          </a:prstGeom>
        </p:spPr>
      </p:pic>
      <p:pic>
        <p:nvPicPr>
          <p:cNvPr id="8" name="图片 7">
            <a:extLst>
              <a:ext uri="{FF2B5EF4-FFF2-40B4-BE49-F238E27FC236}">
                <a16:creationId xmlns:a16="http://schemas.microsoft.com/office/drawing/2014/main" id="{36C0A648-90BC-486A-BBC9-869C51B368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7523" y="2345633"/>
            <a:ext cx="2029906" cy="1141822"/>
          </a:xfrm>
          <a:prstGeom prst="rect">
            <a:avLst/>
          </a:prstGeom>
        </p:spPr>
      </p:pic>
      <p:pic>
        <p:nvPicPr>
          <p:cNvPr id="10" name="图片 9">
            <a:extLst>
              <a:ext uri="{FF2B5EF4-FFF2-40B4-BE49-F238E27FC236}">
                <a16:creationId xmlns:a16="http://schemas.microsoft.com/office/drawing/2014/main" id="{DF56DD0C-2B44-4FE4-8BD0-CAF07C52C4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7522" y="3847436"/>
            <a:ext cx="2029907" cy="1141823"/>
          </a:xfrm>
          <a:prstGeom prst="rect">
            <a:avLst/>
          </a:prstGeom>
        </p:spPr>
      </p:pic>
      <p:pic>
        <p:nvPicPr>
          <p:cNvPr id="12" name="图片 11">
            <a:extLst>
              <a:ext uri="{FF2B5EF4-FFF2-40B4-BE49-F238E27FC236}">
                <a16:creationId xmlns:a16="http://schemas.microsoft.com/office/drawing/2014/main" id="{B3E5A6A8-94F4-448C-95D4-57F7D2F833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3340" y="2345633"/>
            <a:ext cx="2029905" cy="1142262"/>
          </a:xfrm>
          <a:prstGeom prst="rect">
            <a:avLst/>
          </a:prstGeom>
        </p:spPr>
      </p:pic>
      <p:pic>
        <p:nvPicPr>
          <p:cNvPr id="14" name="图片 13">
            <a:extLst>
              <a:ext uri="{FF2B5EF4-FFF2-40B4-BE49-F238E27FC236}">
                <a16:creationId xmlns:a16="http://schemas.microsoft.com/office/drawing/2014/main" id="{66E17F4C-1466-433D-A9D6-813A368770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33340" y="3847436"/>
            <a:ext cx="2029907" cy="1142263"/>
          </a:xfrm>
          <a:prstGeom prst="rect">
            <a:avLst/>
          </a:prstGeom>
        </p:spPr>
      </p:pic>
      <p:pic>
        <p:nvPicPr>
          <p:cNvPr id="16" name="图片 15">
            <a:extLst>
              <a:ext uri="{FF2B5EF4-FFF2-40B4-BE49-F238E27FC236}">
                <a16:creationId xmlns:a16="http://schemas.microsoft.com/office/drawing/2014/main" id="{D18260E4-E47D-47EE-AB0D-868A833B25F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30940" y="3099061"/>
            <a:ext cx="2029907" cy="1142263"/>
          </a:xfrm>
          <a:prstGeom prst="rect">
            <a:avLst/>
          </a:prstGeom>
        </p:spPr>
      </p:pic>
      <p:pic>
        <p:nvPicPr>
          <p:cNvPr id="18" name="图片 17">
            <a:extLst>
              <a:ext uri="{FF2B5EF4-FFF2-40B4-BE49-F238E27FC236}">
                <a16:creationId xmlns:a16="http://schemas.microsoft.com/office/drawing/2014/main" id="{2CEE5638-31BB-48D3-B627-C5642E75AA1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30940" y="5177622"/>
            <a:ext cx="2029907" cy="1142263"/>
          </a:xfrm>
          <a:prstGeom prst="rect">
            <a:avLst/>
          </a:prstGeom>
        </p:spPr>
      </p:pic>
      <p:pic>
        <p:nvPicPr>
          <p:cNvPr id="20" name="图片 19">
            <a:extLst>
              <a:ext uri="{FF2B5EF4-FFF2-40B4-BE49-F238E27FC236}">
                <a16:creationId xmlns:a16="http://schemas.microsoft.com/office/drawing/2014/main" id="{DE40EA1F-63C7-4D75-80D3-92D29C5042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1911" y="5423111"/>
            <a:ext cx="3707876" cy="1075011"/>
          </a:xfrm>
          <a:prstGeom prst="rect">
            <a:avLst/>
          </a:prstGeom>
        </p:spPr>
      </p:pic>
      <p:pic>
        <p:nvPicPr>
          <p:cNvPr id="22" name="图片 21">
            <a:extLst>
              <a:ext uri="{FF2B5EF4-FFF2-40B4-BE49-F238E27FC236}">
                <a16:creationId xmlns:a16="http://schemas.microsoft.com/office/drawing/2014/main" id="{FBBB269A-C57C-4D85-9F22-7E671EF843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95204" y="5431322"/>
            <a:ext cx="1066800" cy="1066800"/>
          </a:xfrm>
          <a:prstGeom prst="rect">
            <a:avLst/>
          </a:prstGeom>
        </p:spPr>
      </p:pic>
      <p:sp>
        <p:nvSpPr>
          <p:cNvPr id="23" name="文本框 22">
            <a:extLst>
              <a:ext uri="{FF2B5EF4-FFF2-40B4-BE49-F238E27FC236}">
                <a16:creationId xmlns:a16="http://schemas.microsoft.com/office/drawing/2014/main" id="{180315EC-A1AC-4EEF-9ECE-98CB26311191}"/>
              </a:ext>
            </a:extLst>
          </p:cNvPr>
          <p:cNvSpPr txBox="1"/>
          <p:nvPr/>
        </p:nvSpPr>
        <p:spPr>
          <a:xfrm>
            <a:off x="1438654" y="4181939"/>
            <a:ext cx="492443" cy="276999"/>
          </a:xfrm>
          <a:prstGeom prst="rect">
            <a:avLst/>
          </a:prstGeom>
          <a:noFill/>
        </p:spPr>
        <p:txBody>
          <a:bodyPr wrap="none" rtlCol="0">
            <a:spAutoFit/>
          </a:bodyPr>
          <a:lstStyle/>
          <a:p>
            <a:r>
              <a:rPr lang="zh-CN" altLang="en-US" sz="1200" dirty="0"/>
              <a:t>原图</a:t>
            </a:r>
          </a:p>
        </p:txBody>
      </p:sp>
      <p:sp>
        <p:nvSpPr>
          <p:cNvPr id="25" name="文本框 24">
            <a:extLst>
              <a:ext uri="{FF2B5EF4-FFF2-40B4-BE49-F238E27FC236}">
                <a16:creationId xmlns:a16="http://schemas.microsoft.com/office/drawing/2014/main" id="{1D72BB9D-5D46-4FAF-A0DD-57D30924CBBD}"/>
              </a:ext>
            </a:extLst>
          </p:cNvPr>
          <p:cNvSpPr txBox="1"/>
          <p:nvPr/>
        </p:nvSpPr>
        <p:spPr>
          <a:xfrm>
            <a:off x="4127862" y="3487455"/>
            <a:ext cx="909223" cy="276999"/>
          </a:xfrm>
          <a:prstGeom prst="rect">
            <a:avLst/>
          </a:prstGeom>
          <a:noFill/>
        </p:spPr>
        <p:txBody>
          <a:bodyPr wrap="none" rtlCol="0">
            <a:spAutoFit/>
          </a:bodyPr>
          <a:lstStyle/>
          <a:p>
            <a:r>
              <a:rPr lang="en-US" altLang="zh-CN" sz="1200" dirty="0" err="1"/>
              <a:t>Img_bright</a:t>
            </a:r>
            <a:endParaRPr lang="zh-CN" altLang="en-US" sz="1200" dirty="0"/>
          </a:p>
        </p:txBody>
      </p:sp>
      <p:sp>
        <p:nvSpPr>
          <p:cNvPr id="27" name="文本框 26">
            <a:extLst>
              <a:ext uri="{FF2B5EF4-FFF2-40B4-BE49-F238E27FC236}">
                <a16:creationId xmlns:a16="http://schemas.microsoft.com/office/drawing/2014/main" id="{BE433013-A579-42F1-ABE0-1439B0C2C7CB}"/>
              </a:ext>
            </a:extLst>
          </p:cNvPr>
          <p:cNvSpPr txBox="1"/>
          <p:nvPr/>
        </p:nvSpPr>
        <p:spPr>
          <a:xfrm>
            <a:off x="4170342" y="4992636"/>
            <a:ext cx="824265" cy="276999"/>
          </a:xfrm>
          <a:prstGeom prst="rect">
            <a:avLst/>
          </a:prstGeom>
          <a:noFill/>
        </p:spPr>
        <p:txBody>
          <a:bodyPr wrap="none" rtlCol="0">
            <a:spAutoFit/>
          </a:bodyPr>
          <a:lstStyle/>
          <a:p>
            <a:r>
              <a:rPr lang="en-US" altLang="zh-CN" sz="1200" dirty="0" err="1"/>
              <a:t>Img_dark</a:t>
            </a:r>
            <a:endParaRPr lang="zh-CN" altLang="en-US" sz="1200" dirty="0"/>
          </a:p>
        </p:txBody>
      </p:sp>
      <p:sp>
        <p:nvSpPr>
          <p:cNvPr id="28" name="文本框 27">
            <a:extLst>
              <a:ext uri="{FF2B5EF4-FFF2-40B4-BE49-F238E27FC236}">
                <a16:creationId xmlns:a16="http://schemas.microsoft.com/office/drawing/2014/main" id="{8B56AA6D-2C8F-4DC7-8D68-76EAE76C85F1}"/>
              </a:ext>
            </a:extLst>
          </p:cNvPr>
          <p:cNvSpPr txBox="1"/>
          <p:nvPr/>
        </p:nvSpPr>
        <p:spPr>
          <a:xfrm>
            <a:off x="6583499" y="3540885"/>
            <a:ext cx="1529586" cy="276999"/>
          </a:xfrm>
          <a:prstGeom prst="rect">
            <a:avLst/>
          </a:prstGeom>
          <a:noFill/>
        </p:spPr>
        <p:txBody>
          <a:bodyPr wrap="none" rtlCol="0">
            <a:spAutoFit/>
          </a:bodyPr>
          <a:lstStyle/>
          <a:p>
            <a:r>
              <a:rPr lang="en-US" altLang="zh-CN" sz="1200" dirty="0" err="1"/>
              <a:t>Img_bright_channel</a:t>
            </a:r>
            <a:endParaRPr lang="zh-CN" altLang="en-US" sz="1200" dirty="0"/>
          </a:p>
        </p:txBody>
      </p:sp>
      <p:sp>
        <p:nvSpPr>
          <p:cNvPr id="29" name="文本框 28">
            <a:extLst>
              <a:ext uri="{FF2B5EF4-FFF2-40B4-BE49-F238E27FC236}">
                <a16:creationId xmlns:a16="http://schemas.microsoft.com/office/drawing/2014/main" id="{32A77186-5FD2-42C0-B646-23B6D9F65789}"/>
              </a:ext>
            </a:extLst>
          </p:cNvPr>
          <p:cNvSpPr txBox="1"/>
          <p:nvPr/>
        </p:nvSpPr>
        <p:spPr>
          <a:xfrm>
            <a:off x="6630155" y="4987400"/>
            <a:ext cx="1444626" cy="276999"/>
          </a:xfrm>
          <a:prstGeom prst="rect">
            <a:avLst/>
          </a:prstGeom>
          <a:noFill/>
        </p:spPr>
        <p:txBody>
          <a:bodyPr wrap="none" rtlCol="0">
            <a:spAutoFit/>
          </a:bodyPr>
          <a:lstStyle/>
          <a:p>
            <a:r>
              <a:rPr lang="en-US" altLang="zh-CN" sz="1200" dirty="0" err="1"/>
              <a:t>Img_dark_channel</a:t>
            </a:r>
            <a:endParaRPr lang="zh-CN" altLang="en-US" sz="1200" dirty="0"/>
          </a:p>
        </p:txBody>
      </p:sp>
      <p:sp>
        <p:nvSpPr>
          <p:cNvPr id="30" name="文本框 29">
            <a:extLst>
              <a:ext uri="{FF2B5EF4-FFF2-40B4-BE49-F238E27FC236}">
                <a16:creationId xmlns:a16="http://schemas.microsoft.com/office/drawing/2014/main" id="{D893A251-3CD0-4F06-8CB1-655DAED05449}"/>
              </a:ext>
            </a:extLst>
          </p:cNvPr>
          <p:cNvSpPr txBox="1"/>
          <p:nvPr/>
        </p:nvSpPr>
        <p:spPr>
          <a:xfrm>
            <a:off x="9522176" y="4293974"/>
            <a:ext cx="1029449" cy="276999"/>
          </a:xfrm>
          <a:prstGeom prst="rect">
            <a:avLst/>
          </a:prstGeom>
          <a:noFill/>
        </p:spPr>
        <p:txBody>
          <a:bodyPr wrap="none" rtlCol="0">
            <a:spAutoFit/>
          </a:bodyPr>
          <a:lstStyle/>
          <a:p>
            <a:r>
              <a:rPr lang="en-US" altLang="zh-CN" sz="1200" dirty="0" err="1"/>
              <a:t>contrastMap</a:t>
            </a:r>
            <a:endParaRPr lang="zh-CN" altLang="en-US" sz="1200" dirty="0"/>
          </a:p>
        </p:txBody>
      </p:sp>
      <p:sp>
        <p:nvSpPr>
          <p:cNvPr id="31" name="文本框 30">
            <a:extLst>
              <a:ext uri="{FF2B5EF4-FFF2-40B4-BE49-F238E27FC236}">
                <a16:creationId xmlns:a16="http://schemas.microsoft.com/office/drawing/2014/main" id="{A480E9ED-F7F7-472C-B826-9ED63BA9009A}"/>
              </a:ext>
            </a:extLst>
          </p:cNvPr>
          <p:cNvSpPr txBox="1"/>
          <p:nvPr/>
        </p:nvSpPr>
        <p:spPr>
          <a:xfrm>
            <a:off x="9731168" y="6347252"/>
            <a:ext cx="1112805" cy="276999"/>
          </a:xfrm>
          <a:prstGeom prst="rect">
            <a:avLst/>
          </a:prstGeom>
          <a:noFill/>
        </p:spPr>
        <p:txBody>
          <a:bodyPr wrap="none" rtlCol="0">
            <a:spAutoFit/>
          </a:bodyPr>
          <a:lstStyle/>
          <a:p>
            <a:r>
              <a:rPr lang="en-US" altLang="zh-CN" sz="1200" dirty="0" err="1"/>
              <a:t>DeNosiedImg</a:t>
            </a:r>
            <a:endParaRPr lang="zh-CN" altLang="en-US" sz="1200" dirty="0"/>
          </a:p>
        </p:txBody>
      </p:sp>
      <p:sp>
        <p:nvSpPr>
          <p:cNvPr id="32" name="文本框 31">
            <a:extLst>
              <a:ext uri="{FF2B5EF4-FFF2-40B4-BE49-F238E27FC236}">
                <a16:creationId xmlns:a16="http://schemas.microsoft.com/office/drawing/2014/main" id="{1FAC51F0-97CC-455A-9027-4A323ADA5D3A}"/>
              </a:ext>
            </a:extLst>
          </p:cNvPr>
          <p:cNvSpPr txBox="1"/>
          <p:nvPr/>
        </p:nvSpPr>
        <p:spPr>
          <a:xfrm>
            <a:off x="5776937" y="6480864"/>
            <a:ext cx="1282723" cy="276999"/>
          </a:xfrm>
          <a:prstGeom prst="rect">
            <a:avLst/>
          </a:prstGeom>
          <a:noFill/>
        </p:spPr>
        <p:txBody>
          <a:bodyPr wrap="none" rtlCol="0">
            <a:spAutoFit/>
          </a:bodyPr>
          <a:lstStyle/>
          <a:p>
            <a:r>
              <a:rPr lang="en-US" altLang="zh-CN" sz="1200" dirty="0" err="1"/>
              <a:t>HazeRegionImg</a:t>
            </a:r>
            <a:endParaRPr lang="zh-CN" altLang="en-US" sz="1200" dirty="0"/>
          </a:p>
        </p:txBody>
      </p:sp>
      <p:sp>
        <p:nvSpPr>
          <p:cNvPr id="33" name="文本框 32">
            <a:extLst>
              <a:ext uri="{FF2B5EF4-FFF2-40B4-BE49-F238E27FC236}">
                <a16:creationId xmlns:a16="http://schemas.microsoft.com/office/drawing/2014/main" id="{4AC1C9A0-A06A-48BF-A58B-78A20EE6FF4F}"/>
              </a:ext>
            </a:extLst>
          </p:cNvPr>
          <p:cNvSpPr txBox="1"/>
          <p:nvPr/>
        </p:nvSpPr>
        <p:spPr>
          <a:xfrm>
            <a:off x="1529422" y="6533829"/>
            <a:ext cx="994183" cy="276999"/>
          </a:xfrm>
          <a:prstGeom prst="rect">
            <a:avLst/>
          </a:prstGeom>
          <a:noFill/>
        </p:spPr>
        <p:txBody>
          <a:bodyPr wrap="none" rtlCol="0">
            <a:spAutoFit/>
          </a:bodyPr>
          <a:lstStyle/>
          <a:p>
            <a:r>
              <a:rPr lang="en-US" altLang="zh-CN" sz="1200" dirty="0" err="1"/>
              <a:t>ResizedImg</a:t>
            </a:r>
            <a:endParaRPr lang="zh-CN" altLang="en-US" sz="1200" dirty="0"/>
          </a:p>
        </p:txBody>
      </p:sp>
      <p:cxnSp>
        <p:nvCxnSpPr>
          <p:cNvPr id="34" name="直接箭头连接符 33">
            <a:extLst>
              <a:ext uri="{FF2B5EF4-FFF2-40B4-BE49-F238E27FC236}">
                <a16:creationId xmlns:a16="http://schemas.microsoft.com/office/drawing/2014/main" id="{76A450E6-714E-4C72-9DEA-5EDCCCF40749}"/>
              </a:ext>
            </a:extLst>
          </p:cNvPr>
          <p:cNvCxnSpPr>
            <a:stCxn id="6" idx="3"/>
            <a:endCxn id="8" idx="1"/>
          </p:cNvCxnSpPr>
          <p:nvPr/>
        </p:nvCxnSpPr>
        <p:spPr>
          <a:xfrm flipV="1">
            <a:off x="2699829" y="2916544"/>
            <a:ext cx="867694" cy="716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EC8D32C9-E15B-4127-B4D2-D826771C4191}"/>
              </a:ext>
            </a:extLst>
          </p:cNvPr>
          <p:cNvCxnSpPr>
            <a:endCxn id="10" idx="1"/>
          </p:cNvCxnSpPr>
          <p:nvPr/>
        </p:nvCxnSpPr>
        <p:spPr>
          <a:xfrm>
            <a:off x="2699829" y="3632854"/>
            <a:ext cx="867693" cy="785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BB95FBE-07D7-4A53-AFF0-3548A95DDB26}"/>
              </a:ext>
            </a:extLst>
          </p:cNvPr>
          <p:cNvCxnSpPr>
            <a:stCxn id="8" idx="3"/>
            <a:endCxn id="12" idx="1"/>
          </p:cNvCxnSpPr>
          <p:nvPr/>
        </p:nvCxnSpPr>
        <p:spPr>
          <a:xfrm>
            <a:off x="5597429" y="2916544"/>
            <a:ext cx="735911" cy="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C112F7B2-5A05-4855-81B3-166F9EF89A81}"/>
              </a:ext>
            </a:extLst>
          </p:cNvPr>
          <p:cNvCxnSpPr>
            <a:stCxn id="10" idx="3"/>
            <a:endCxn id="14" idx="1"/>
          </p:cNvCxnSpPr>
          <p:nvPr/>
        </p:nvCxnSpPr>
        <p:spPr>
          <a:xfrm>
            <a:off x="5597429" y="4418348"/>
            <a:ext cx="735911" cy="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FE3FF6AF-F911-403D-A71A-0331F5531EA3}"/>
              </a:ext>
            </a:extLst>
          </p:cNvPr>
          <p:cNvCxnSpPr>
            <a:stCxn id="12" idx="3"/>
            <a:endCxn id="16" idx="1"/>
          </p:cNvCxnSpPr>
          <p:nvPr/>
        </p:nvCxnSpPr>
        <p:spPr>
          <a:xfrm>
            <a:off x="8363245" y="2916764"/>
            <a:ext cx="867695" cy="753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956AC414-29F1-4E3B-BC35-2BD2208A1CE3}"/>
              </a:ext>
            </a:extLst>
          </p:cNvPr>
          <p:cNvCxnSpPr>
            <a:stCxn id="14" idx="3"/>
            <a:endCxn id="16" idx="1"/>
          </p:cNvCxnSpPr>
          <p:nvPr/>
        </p:nvCxnSpPr>
        <p:spPr>
          <a:xfrm flipV="1">
            <a:off x="8363247" y="3670193"/>
            <a:ext cx="867693" cy="748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4E625598-BE9A-4E8F-B281-6E7B23A9C208}"/>
              </a:ext>
            </a:extLst>
          </p:cNvPr>
          <p:cNvCxnSpPr>
            <a:cxnSpLocks/>
            <a:stCxn id="30" idx="2"/>
          </p:cNvCxnSpPr>
          <p:nvPr/>
        </p:nvCxnSpPr>
        <p:spPr>
          <a:xfrm flipH="1">
            <a:off x="10036900" y="4570973"/>
            <a:ext cx="1" cy="579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D09F11C4-5C78-42FD-A587-ECBBAA98650F}"/>
              </a:ext>
            </a:extLst>
          </p:cNvPr>
          <p:cNvCxnSpPr>
            <a:stCxn id="18" idx="1"/>
          </p:cNvCxnSpPr>
          <p:nvPr/>
        </p:nvCxnSpPr>
        <p:spPr>
          <a:xfrm flipH="1" flipV="1">
            <a:off x="8299787" y="5748753"/>
            <a:ext cx="9311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70AA798F-C826-423F-B72B-895AE5D3FDFD}"/>
              </a:ext>
            </a:extLst>
          </p:cNvPr>
          <p:cNvCxnSpPr>
            <a:stCxn id="20" idx="1"/>
            <a:endCxn id="22" idx="3"/>
          </p:cNvCxnSpPr>
          <p:nvPr/>
        </p:nvCxnSpPr>
        <p:spPr>
          <a:xfrm flipH="1">
            <a:off x="2562004" y="5960617"/>
            <a:ext cx="2029907" cy="4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426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13</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4152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3.1.2</a:t>
            </a:r>
            <a:r>
              <a:rPr lang="zh-CN" altLang="en-US" sz="2400" b="1" u="sng" dirty="0"/>
              <a:t> 雾霾分割算法分析</a:t>
            </a:r>
            <a:r>
              <a:rPr lang="zh-CN" altLang="en-US" sz="2400" dirty="0"/>
              <a:t>：</a:t>
            </a:r>
            <a:endParaRPr lang="en-US" altLang="zh-CN" sz="2400" dirty="0"/>
          </a:p>
          <a:p>
            <a:pPr algn="just"/>
            <a:endParaRPr lang="en-US" altLang="zh-CN" sz="2400" dirty="0"/>
          </a:p>
          <a:p>
            <a:pPr algn="just"/>
            <a:endParaRPr lang="en-US" altLang="zh-CN" sz="2400" dirty="0"/>
          </a:p>
          <a:p>
            <a:pPr lvl="1" algn="just">
              <a:lnSpc>
                <a:spcPts val="3360"/>
              </a:lnSpc>
              <a:spcAft>
                <a:spcPts val="1200"/>
              </a:spcAft>
            </a:pPr>
            <a:endParaRPr lang="en-US" altLang="zh-CN" sz="2000" dirty="0"/>
          </a:p>
          <a:p>
            <a:pPr algn="just"/>
            <a:r>
              <a:rPr lang="zh-CN" altLang="en-US" sz="2400" dirty="0"/>
              <a:t>算法主要利用存在雾霾区域的像素值很低来进行分割</a:t>
            </a:r>
            <a:endParaRPr lang="en-US" altLang="zh-CN" sz="2400" dirty="0"/>
          </a:p>
        </p:txBody>
      </p:sp>
      <p:pic>
        <p:nvPicPr>
          <p:cNvPr id="7" name="图片 6">
            <a:extLst>
              <a:ext uri="{FF2B5EF4-FFF2-40B4-BE49-F238E27FC236}">
                <a16:creationId xmlns:a16="http://schemas.microsoft.com/office/drawing/2014/main" id="{15FF4FA9-D4DB-476C-B24E-EDC6188CD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6397" y="-1"/>
            <a:ext cx="6337738" cy="6858000"/>
          </a:xfrm>
          <a:prstGeom prst="rect">
            <a:avLst/>
          </a:prstGeom>
        </p:spPr>
      </p:pic>
      <p:pic>
        <p:nvPicPr>
          <p:cNvPr id="12" name="图片 11">
            <a:extLst>
              <a:ext uri="{FF2B5EF4-FFF2-40B4-BE49-F238E27FC236}">
                <a16:creationId xmlns:a16="http://schemas.microsoft.com/office/drawing/2014/main" id="{5E172680-FD38-421E-9D2E-2E9AEB5AC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2" y="2287157"/>
            <a:ext cx="5143500" cy="1971675"/>
          </a:xfrm>
          <a:prstGeom prst="rect">
            <a:avLst/>
          </a:prstGeom>
        </p:spPr>
      </p:pic>
      <p:pic>
        <p:nvPicPr>
          <p:cNvPr id="16" name="图片 15">
            <a:extLst>
              <a:ext uri="{FF2B5EF4-FFF2-40B4-BE49-F238E27FC236}">
                <a16:creationId xmlns:a16="http://schemas.microsoft.com/office/drawing/2014/main" id="{8DBAE569-1DC5-4328-8346-EAA8879833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80715"/>
            <a:ext cx="9772031" cy="3336576"/>
          </a:xfrm>
          <a:prstGeom prst="rect">
            <a:avLst/>
          </a:prstGeom>
        </p:spPr>
      </p:pic>
      <p:pic>
        <p:nvPicPr>
          <p:cNvPr id="18" name="图片 17">
            <a:extLst>
              <a:ext uri="{FF2B5EF4-FFF2-40B4-BE49-F238E27FC236}">
                <a16:creationId xmlns:a16="http://schemas.microsoft.com/office/drawing/2014/main" id="{FD6C9174-058E-4907-AB3D-CF85F96527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71647"/>
            <a:ext cx="10953750" cy="3876675"/>
          </a:xfrm>
          <a:prstGeom prst="rect">
            <a:avLst/>
          </a:prstGeom>
        </p:spPr>
      </p:pic>
    </p:spTree>
    <p:extLst>
      <p:ext uri="{BB962C8B-B14F-4D97-AF65-F5344CB8AC3E}">
        <p14:creationId xmlns:p14="http://schemas.microsoft.com/office/powerpoint/2010/main" val="236541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dirty="0"/>
              <a:t> </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14</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883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3.1.2</a:t>
            </a:r>
            <a:r>
              <a:rPr lang="zh-CN" altLang="en-US" sz="2400" b="1" u="sng" dirty="0"/>
              <a:t> 分割算法展示</a:t>
            </a:r>
            <a:r>
              <a:rPr lang="zh-CN" altLang="en-US" sz="2400" dirty="0"/>
              <a:t>：</a:t>
            </a:r>
            <a:endParaRPr lang="en-US" altLang="zh-CN" sz="2400" dirty="0"/>
          </a:p>
          <a:p>
            <a:pPr lvl="1" algn="just">
              <a:lnSpc>
                <a:spcPts val="3360"/>
              </a:lnSpc>
              <a:spcAft>
                <a:spcPts val="1200"/>
              </a:spcAft>
            </a:pPr>
            <a:r>
              <a:rPr lang="zh-CN" altLang="en-US" sz="2000" dirty="0"/>
              <a:t>程序输入的原图                                 </a:t>
            </a:r>
            <a:r>
              <a:rPr lang="en-US" altLang="zh-CN" sz="2000" dirty="0" err="1"/>
              <a:t>darkImage</a:t>
            </a:r>
            <a:r>
              <a:rPr lang="en-US" altLang="zh-CN" sz="2000" dirty="0"/>
              <a:t>                                      </a:t>
            </a:r>
            <a:r>
              <a:rPr lang="en-US" altLang="zh-CN" sz="2000" dirty="0" err="1"/>
              <a:t>brightImage</a:t>
            </a:r>
            <a:endParaRPr lang="en-US" altLang="zh-CN" sz="2000" dirty="0"/>
          </a:p>
          <a:p>
            <a:pPr marL="457200" lvl="1" indent="0" algn="just">
              <a:lnSpc>
                <a:spcPts val="3360"/>
              </a:lnSpc>
              <a:spcAft>
                <a:spcPts val="1200"/>
              </a:spcAft>
              <a:buNone/>
            </a:pPr>
            <a:endParaRPr lang="en-US" altLang="zh-CN" sz="2000" dirty="0"/>
          </a:p>
        </p:txBody>
      </p:sp>
      <p:pic>
        <p:nvPicPr>
          <p:cNvPr id="50" name="图片 49">
            <a:extLst>
              <a:ext uri="{FF2B5EF4-FFF2-40B4-BE49-F238E27FC236}">
                <a16:creationId xmlns:a16="http://schemas.microsoft.com/office/drawing/2014/main" id="{0004280E-4939-4634-BFA8-923616D409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787" y="2523742"/>
            <a:ext cx="1981276" cy="3522269"/>
          </a:xfrm>
          <a:prstGeom prst="rect">
            <a:avLst/>
          </a:prstGeom>
        </p:spPr>
      </p:pic>
      <p:pic>
        <p:nvPicPr>
          <p:cNvPr id="52" name="图片 51">
            <a:extLst>
              <a:ext uri="{FF2B5EF4-FFF2-40B4-BE49-F238E27FC236}">
                <a16:creationId xmlns:a16="http://schemas.microsoft.com/office/drawing/2014/main" id="{40178166-AE03-4CB0-AAD1-2010100A2E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7014" y="2523743"/>
            <a:ext cx="2015390" cy="3582914"/>
          </a:xfrm>
          <a:prstGeom prst="rect">
            <a:avLst/>
          </a:prstGeom>
        </p:spPr>
      </p:pic>
      <p:pic>
        <p:nvPicPr>
          <p:cNvPr id="54" name="图片 53">
            <a:extLst>
              <a:ext uri="{FF2B5EF4-FFF2-40B4-BE49-F238E27FC236}">
                <a16:creationId xmlns:a16="http://schemas.microsoft.com/office/drawing/2014/main" id="{1B61AFE1-7FAA-4886-81EB-00006BF3D3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1355" y="2523742"/>
            <a:ext cx="2015390" cy="3582915"/>
          </a:xfrm>
          <a:prstGeom prst="rect">
            <a:avLst/>
          </a:prstGeom>
        </p:spPr>
      </p:pic>
      <p:sp>
        <p:nvSpPr>
          <p:cNvPr id="55" name="文本框 54">
            <a:extLst>
              <a:ext uri="{FF2B5EF4-FFF2-40B4-BE49-F238E27FC236}">
                <a16:creationId xmlns:a16="http://schemas.microsoft.com/office/drawing/2014/main" id="{87E77808-702C-4055-A47F-03692A73473F}"/>
              </a:ext>
            </a:extLst>
          </p:cNvPr>
          <p:cNvSpPr txBox="1"/>
          <p:nvPr/>
        </p:nvSpPr>
        <p:spPr>
          <a:xfrm>
            <a:off x="1736852" y="6166713"/>
            <a:ext cx="441146" cy="246221"/>
          </a:xfrm>
          <a:prstGeom prst="rect">
            <a:avLst/>
          </a:prstGeom>
          <a:noFill/>
        </p:spPr>
        <p:txBody>
          <a:bodyPr wrap="none" rtlCol="0">
            <a:spAutoFit/>
          </a:bodyPr>
          <a:lstStyle/>
          <a:p>
            <a:r>
              <a:rPr lang="zh-CN" altLang="en-US" sz="1000" dirty="0"/>
              <a:t>原图</a:t>
            </a:r>
          </a:p>
        </p:txBody>
      </p:sp>
      <p:sp>
        <p:nvSpPr>
          <p:cNvPr id="56" name="文本框 55">
            <a:extLst>
              <a:ext uri="{FF2B5EF4-FFF2-40B4-BE49-F238E27FC236}">
                <a16:creationId xmlns:a16="http://schemas.microsoft.com/office/drawing/2014/main" id="{6FBBCB82-A524-483C-BBCA-1FC3FE45F529}"/>
              </a:ext>
            </a:extLst>
          </p:cNvPr>
          <p:cNvSpPr txBox="1"/>
          <p:nvPr/>
        </p:nvSpPr>
        <p:spPr>
          <a:xfrm>
            <a:off x="5394136" y="6166713"/>
            <a:ext cx="787395" cy="246221"/>
          </a:xfrm>
          <a:prstGeom prst="rect">
            <a:avLst/>
          </a:prstGeom>
          <a:noFill/>
        </p:spPr>
        <p:txBody>
          <a:bodyPr wrap="none" rtlCol="0">
            <a:spAutoFit/>
          </a:bodyPr>
          <a:lstStyle/>
          <a:p>
            <a:r>
              <a:rPr lang="en-US" altLang="zh-CN" sz="1000" dirty="0" err="1"/>
              <a:t>darkImage</a:t>
            </a:r>
            <a:endParaRPr lang="zh-CN" altLang="en-US" sz="1000" dirty="0"/>
          </a:p>
        </p:txBody>
      </p:sp>
      <p:sp>
        <p:nvSpPr>
          <p:cNvPr id="57" name="文本框 56">
            <a:extLst>
              <a:ext uri="{FF2B5EF4-FFF2-40B4-BE49-F238E27FC236}">
                <a16:creationId xmlns:a16="http://schemas.microsoft.com/office/drawing/2014/main" id="{E59882C5-C4F6-4105-91CB-BF0A6D20C8E3}"/>
              </a:ext>
            </a:extLst>
          </p:cNvPr>
          <p:cNvSpPr txBox="1"/>
          <p:nvPr/>
        </p:nvSpPr>
        <p:spPr>
          <a:xfrm>
            <a:off x="9068477" y="6166713"/>
            <a:ext cx="857927" cy="246221"/>
          </a:xfrm>
          <a:prstGeom prst="rect">
            <a:avLst/>
          </a:prstGeom>
          <a:noFill/>
        </p:spPr>
        <p:txBody>
          <a:bodyPr wrap="none" rtlCol="0">
            <a:spAutoFit/>
          </a:bodyPr>
          <a:lstStyle/>
          <a:p>
            <a:r>
              <a:rPr lang="en-US" altLang="zh-CN" sz="1000" dirty="0" err="1"/>
              <a:t>brightImage</a:t>
            </a:r>
            <a:endParaRPr lang="zh-CN" altLang="en-US" sz="1000" dirty="0"/>
          </a:p>
        </p:txBody>
      </p:sp>
    </p:spTree>
    <p:extLst>
      <p:ext uri="{BB962C8B-B14F-4D97-AF65-F5344CB8AC3E}">
        <p14:creationId xmlns:p14="http://schemas.microsoft.com/office/powerpoint/2010/main" val="748138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dirty="0"/>
              <a:t> </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15</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883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3.1.2</a:t>
            </a:r>
            <a:r>
              <a:rPr lang="zh-CN" altLang="en-US" sz="2400" b="1" u="sng" dirty="0"/>
              <a:t> 分割算法展示</a:t>
            </a:r>
            <a:r>
              <a:rPr lang="zh-CN" altLang="en-US" sz="2400" dirty="0"/>
              <a:t>：</a:t>
            </a:r>
            <a:endParaRPr lang="en-US" altLang="zh-CN" sz="2400" dirty="0"/>
          </a:p>
          <a:p>
            <a:pPr lvl="1" algn="just">
              <a:lnSpc>
                <a:spcPts val="3360"/>
              </a:lnSpc>
              <a:spcAft>
                <a:spcPts val="1200"/>
              </a:spcAft>
            </a:pPr>
            <a:r>
              <a:rPr lang="en-US" altLang="zh-CN" sz="2000" dirty="0"/>
              <a:t> </a:t>
            </a:r>
            <a:r>
              <a:rPr lang="en-US" altLang="zh-CN" sz="2000" dirty="0" err="1"/>
              <a:t>contrastMapImage</a:t>
            </a:r>
            <a:r>
              <a:rPr lang="en-US" altLang="zh-CN" sz="2000" dirty="0"/>
              <a:t>                         </a:t>
            </a:r>
            <a:r>
              <a:rPr lang="en-US" altLang="zh-CN" sz="2000" dirty="0" err="1"/>
              <a:t>darkChannelMap</a:t>
            </a:r>
            <a:r>
              <a:rPr lang="en-US" altLang="zh-CN" sz="2000" dirty="0"/>
              <a:t>                        </a:t>
            </a:r>
            <a:r>
              <a:rPr lang="en-US" altLang="zh-CN" sz="2000" dirty="0" err="1"/>
              <a:t>brightChannelMap</a:t>
            </a:r>
            <a:endParaRPr lang="en-US" altLang="zh-CN" sz="2000" dirty="0"/>
          </a:p>
        </p:txBody>
      </p:sp>
      <p:sp>
        <p:nvSpPr>
          <p:cNvPr id="55" name="文本框 54">
            <a:extLst>
              <a:ext uri="{FF2B5EF4-FFF2-40B4-BE49-F238E27FC236}">
                <a16:creationId xmlns:a16="http://schemas.microsoft.com/office/drawing/2014/main" id="{87E77808-702C-4055-A47F-03692A73473F}"/>
              </a:ext>
            </a:extLst>
          </p:cNvPr>
          <p:cNvSpPr txBox="1"/>
          <p:nvPr/>
        </p:nvSpPr>
        <p:spPr>
          <a:xfrm>
            <a:off x="1116328" y="6166713"/>
            <a:ext cx="1241045" cy="246221"/>
          </a:xfrm>
          <a:prstGeom prst="rect">
            <a:avLst/>
          </a:prstGeom>
          <a:noFill/>
        </p:spPr>
        <p:txBody>
          <a:bodyPr wrap="none" rtlCol="0">
            <a:spAutoFit/>
          </a:bodyPr>
          <a:lstStyle/>
          <a:p>
            <a:r>
              <a:rPr lang="en-US" altLang="zh-CN" sz="1000" dirty="0" err="1"/>
              <a:t>contrastMapImage</a:t>
            </a:r>
            <a:endParaRPr lang="zh-CN" altLang="en-US" sz="1000" dirty="0"/>
          </a:p>
        </p:txBody>
      </p:sp>
      <p:sp>
        <p:nvSpPr>
          <p:cNvPr id="56" name="文本框 55">
            <a:extLst>
              <a:ext uri="{FF2B5EF4-FFF2-40B4-BE49-F238E27FC236}">
                <a16:creationId xmlns:a16="http://schemas.microsoft.com/office/drawing/2014/main" id="{6FBBCB82-A524-483C-BBCA-1FC3FE45F529}"/>
              </a:ext>
            </a:extLst>
          </p:cNvPr>
          <p:cNvSpPr txBox="1"/>
          <p:nvPr/>
        </p:nvSpPr>
        <p:spPr>
          <a:xfrm>
            <a:off x="5001400" y="6166713"/>
            <a:ext cx="1156086" cy="246221"/>
          </a:xfrm>
          <a:prstGeom prst="rect">
            <a:avLst/>
          </a:prstGeom>
          <a:noFill/>
        </p:spPr>
        <p:txBody>
          <a:bodyPr wrap="none" rtlCol="0">
            <a:spAutoFit/>
          </a:bodyPr>
          <a:lstStyle/>
          <a:p>
            <a:r>
              <a:rPr lang="en-US" altLang="zh-CN" sz="1000" dirty="0" err="1"/>
              <a:t>darkChannelMap</a:t>
            </a:r>
            <a:endParaRPr lang="zh-CN" altLang="en-US" sz="1000" dirty="0"/>
          </a:p>
        </p:txBody>
      </p:sp>
      <p:sp>
        <p:nvSpPr>
          <p:cNvPr id="57" name="文本框 56">
            <a:extLst>
              <a:ext uri="{FF2B5EF4-FFF2-40B4-BE49-F238E27FC236}">
                <a16:creationId xmlns:a16="http://schemas.microsoft.com/office/drawing/2014/main" id="{E59882C5-C4F6-4105-91CB-BF0A6D20C8E3}"/>
              </a:ext>
            </a:extLst>
          </p:cNvPr>
          <p:cNvSpPr txBox="1"/>
          <p:nvPr/>
        </p:nvSpPr>
        <p:spPr>
          <a:xfrm>
            <a:off x="8668801" y="6166713"/>
            <a:ext cx="1226618" cy="246221"/>
          </a:xfrm>
          <a:prstGeom prst="rect">
            <a:avLst/>
          </a:prstGeom>
          <a:noFill/>
        </p:spPr>
        <p:txBody>
          <a:bodyPr wrap="none" rtlCol="0">
            <a:spAutoFit/>
          </a:bodyPr>
          <a:lstStyle/>
          <a:p>
            <a:r>
              <a:rPr lang="en-US" altLang="zh-CN" sz="1000" dirty="0" err="1"/>
              <a:t>brightChannelMap</a:t>
            </a:r>
            <a:endParaRPr lang="zh-CN" altLang="en-US" sz="1000" dirty="0"/>
          </a:p>
        </p:txBody>
      </p:sp>
      <p:pic>
        <p:nvPicPr>
          <p:cNvPr id="5" name="图片 4">
            <a:extLst>
              <a:ext uri="{FF2B5EF4-FFF2-40B4-BE49-F238E27FC236}">
                <a16:creationId xmlns:a16="http://schemas.microsoft.com/office/drawing/2014/main" id="{92BCEE78-C863-4A0F-96BB-B9D61F673B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91472" y="2523740"/>
            <a:ext cx="1981277" cy="3522270"/>
          </a:xfrm>
          <a:prstGeom prst="rect">
            <a:avLst/>
          </a:prstGeom>
        </p:spPr>
      </p:pic>
      <p:pic>
        <p:nvPicPr>
          <p:cNvPr id="7" name="图片 6">
            <a:extLst>
              <a:ext uri="{FF2B5EF4-FFF2-40B4-BE49-F238E27FC236}">
                <a16:creationId xmlns:a16="http://schemas.microsoft.com/office/drawing/2014/main" id="{3BDE11F7-A395-454F-B95E-6E94CB956C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4071" y="2523741"/>
            <a:ext cx="1981276" cy="3522269"/>
          </a:xfrm>
          <a:prstGeom prst="rect">
            <a:avLst/>
          </a:prstGeom>
        </p:spPr>
      </p:pic>
      <p:pic>
        <p:nvPicPr>
          <p:cNvPr id="11" name="图片 10">
            <a:extLst>
              <a:ext uri="{FF2B5EF4-FFF2-40B4-BE49-F238E27FC236}">
                <a16:creationId xmlns:a16="http://schemas.microsoft.com/office/drawing/2014/main" id="{E00A967B-E720-481E-9D85-187CD9BE56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213" y="2523740"/>
            <a:ext cx="1981277" cy="3522269"/>
          </a:xfrm>
          <a:prstGeom prst="rect">
            <a:avLst/>
          </a:prstGeom>
        </p:spPr>
      </p:pic>
    </p:spTree>
    <p:extLst>
      <p:ext uri="{BB962C8B-B14F-4D97-AF65-F5344CB8AC3E}">
        <p14:creationId xmlns:p14="http://schemas.microsoft.com/office/powerpoint/2010/main" val="2479225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16</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4152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3.1.2</a:t>
            </a:r>
            <a:r>
              <a:rPr lang="zh-CN" altLang="en-US" sz="2400" b="1" u="sng" dirty="0"/>
              <a:t> 雾霾分割算法分析</a:t>
            </a:r>
            <a:r>
              <a:rPr lang="zh-CN" altLang="en-US" sz="2400" dirty="0"/>
              <a:t>：</a:t>
            </a:r>
            <a:endParaRPr lang="en-US" altLang="zh-CN" sz="2400" dirty="0"/>
          </a:p>
          <a:p>
            <a:pPr algn="just"/>
            <a:endParaRPr lang="en-US" altLang="zh-CN" sz="2400" dirty="0"/>
          </a:p>
          <a:p>
            <a:pPr algn="just"/>
            <a:endParaRPr lang="en-US" altLang="zh-CN" sz="2400" dirty="0"/>
          </a:p>
          <a:p>
            <a:pPr lvl="1" algn="just">
              <a:lnSpc>
                <a:spcPts val="3360"/>
              </a:lnSpc>
              <a:spcAft>
                <a:spcPts val="1200"/>
              </a:spcAft>
            </a:pPr>
            <a:endParaRPr lang="en-US" altLang="zh-CN" sz="2000" dirty="0"/>
          </a:p>
          <a:p>
            <a:pPr lvl="1" algn="just"/>
            <a:r>
              <a:rPr lang="en-US" altLang="zh-CN" sz="2200" dirty="0"/>
              <a:t> </a:t>
            </a:r>
            <a:r>
              <a:rPr lang="en-US" altLang="zh-CN" sz="2200" dirty="0" err="1"/>
              <a:t>DeNoised</a:t>
            </a:r>
            <a:endParaRPr lang="en-US" altLang="zh-CN" sz="2200" dirty="0"/>
          </a:p>
        </p:txBody>
      </p:sp>
      <p:pic>
        <p:nvPicPr>
          <p:cNvPr id="5" name="图片 4">
            <a:extLst>
              <a:ext uri="{FF2B5EF4-FFF2-40B4-BE49-F238E27FC236}">
                <a16:creationId xmlns:a16="http://schemas.microsoft.com/office/drawing/2014/main" id="{2D6B9D44-0029-487A-82CF-E386089B7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205" y="1001845"/>
            <a:ext cx="5065507" cy="5856155"/>
          </a:xfrm>
          <a:prstGeom prst="rect">
            <a:avLst/>
          </a:prstGeom>
        </p:spPr>
      </p:pic>
    </p:spTree>
    <p:extLst>
      <p:ext uri="{BB962C8B-B14F-4D97-AF65-F5344CB8AC3E}">
        <p14:creationId xmlns:p14="http://schemas.microsoft.com/office/powerpoint/2010/main" val="3134724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dirty="0"/>
              <a:t> </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17</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883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3.1.2</a:t>
            </a:r>
            <a:r>
              <a:rPr lang="zh-CN" altLang="en-US" sz="2400" b="1" u="sng" dirty="0"/>
              <a:t> 分割算法展示</a:t>
            </a:r>
            <a:r>
              <a:rPr lang="zh-CN" altLang="en-US" sz="2400" dirty="0"/>
              <a:t>：</a:t>
            </a:r>
            <a:endParaRPr lang="en-US" altLang="zh-CN" sz="2400" dirty="0"/>
          </a:p>
          <a:p>
            <a:pPr lvl="1" algn="just">
              <a:lnSpc>
                <a:spcPts val="3360"/>
              </a:lnSpc>
              <a:spcAft>
                <a:spcPts val="1200"/>
              </a:spcAft>
            </a:pPr>
            <a:r>
              <a:rPr lang="en-US" altLang="zh-CN" sz="2000" dirty="0"/>
              <a:t>               </a:t>
            </a:r>
            <a:r>
              <a:rPr lang="en-US" altLang="zh-CN" sz="2000" dirty="0" err="1"/>
              <a:t>contrastMapImage</a:t>
            </a:r>
            <a:r>
              <a:rPr lang="en-US" altLang="zh-CN" sz="2000" dirty="0"/>
              <a:t>                                             </a:t>
            </a:r>
            <a:r>
              <a:rPr lang="en-US" altLang="zh-CN" sz="2000" dirty="0" err="1"/>
              <a:t>DenoisedImage</a:t>
            </a:r>
            <a:endParaRPr lang="en-US" altLang="zh-CN" sz="2000" dirty="0"/>
          </a:p>
        </p:txBody>
      </p:sp>
      <p:sp>
        <p:nvSpPr>
          <p:cNvPr id="56" name="文本框 55">
            <a:extLst>
              <a:ext uri="{FF2B5EF4-FFF2-40B4-BE49-F238E27FC236}">
                <a16:creationId xmlns:a16="http://schemas.microsoft.com/office/drawing/2014/main" id="{6FBBCB82-A524-483C-BBCA-1FC3FE45F529}"/>
              </a:ext>
            </a:extLst>
          </p:cNvPr>
          <p:cNvSpPr txBox="1"/>
          <p:nvPr/>
        </p:nvSpPr>
        <p:spPr>
          <a:xfrm>
            <a:off x="2202459" y="6043600"/>
            <a:ext cx="1241045" cy="246221"/>
          </a:xfrm>
          <a:prstGeom prst="rect">
            <a:avLst/>
          </a:prstGeom>
          <a:noFill/>
        </p:spPr>
        <p:txBody>
          <a:bodyPr wrap="none" rtlCol="0">
            <a:spAutoFit/>
          </a:bodyPr>
          <a:lstStyle/>
          <a:p>
            <a:r>
              <a:rPr lang="en-US" altLang="zh-CN" sz="1000" dirty="0" err="1"/>
              <a:t>contrastMapImage</a:t>
            </a:r>
            <a:endParaRPr lang="zh-CN" altLang="en-US" sz="1000" dirty="0"/>
          </a:p>
        </p:txBody>
      </p:sp>
      <p:sp>
        <p:nvSpPr>
          <p:cNvPr id="57" name="文本框 56">
            <a:extLst>
              <a:ext uri="{FF2B5EF4-FFF2-40B4-BE49-F238E27FC236}">
                <a16:creationId xmlns:a16="http://schemas.microsoft.com/office/drawing/2014/main" id="{E59882C5-C4F6-4105-91CB-BF0A6D20C8E3}"/>
              </a:ext>
            </a:extLst>
          </p:cNvPr>
          <p:cNvSpPr txBox="1"/>
          <p:nvPr/>
        </p:nvSpPr>
        <p:spPr>
          <a:xfrm>
            <a:off x="7414163" y="6043602"/>
            <a:ext cx="1077539" cy="246221"/>
          </a:xfrm>
          <a:prstGeom prst="rect">
            <a:avLst/>
          </a:prstGeom>
          <a:noFill/>
        </p:spPr>
        <p:txBody>
          <a:bodyPr wrap="none" rtlCol="0">
            <a:spAutoFit/>
          </a:bodyPr>
          <a:lstStyle/>
          <a:p>
            <a:r>
              <a:rPr lang="en-US" altLang="zh-CN" sz="1000" dirty="0" err="1"/>
              <a:t>DenoisedImage</a:t>
            </a:r>
            <a:endParaRPr lang="zh-CN" altLang="en-US" sz="1000" dirty="0"/>
          </a:p>
        </p:txBody>
      </p:sp>
      <p:pic>
        <p:nvPicPr>
          <p:cNvPr id="6" name="图片 5">
            <a:extLst>
              <a:ext uri="{FF2B5EF4-FFF2-40B4-BE49-F238E27FC236}">
                <a16:creationId xmlns:a16="http://schemas.microsoft.com/office/drawing/2014/main" id="{A8810372-0FF2-4A7C-8057-6F0C384945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2344" y="2362351"/>
            <a:ext cx="1981277" cy="3522269"/>
          </a:xfrm>
          <a:prstGeom prst="rect">
            <a:avLst/>
          </a:prstGeom>
        </p:spPr>
      </p:pic>
      <p:pic>
        <p:nvPicPr>
          <p:cNvPr id="9" name="图片 8">
            <a:extLst>
              <a:ext uri="{FF2B5EF4-FFF2-40B4-BE49-F238E27FC236}">
                <a16:creationId xmlns:a16="http://schemas.microsoft.com/office/drawing/2014/main" id="{6FC3C112-DD18-4C95-A73B-F68C05F17D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2295" y="2362351"/>
            <a:ext cx="1981276" cy="3522269"/>
          </a:xfrm>
          <a:prstGeom prst="rect">
            <a:avLst/>
          </a:prstGeom>
        </p:spPr>
      </p:pic>
    </p:spTree>
    <p:extLst>
      <p:ext uri="{BB962C8B-B14F-4D97-AF65-F5344CB8AC3E}">
        <p14:creationId xmlns:p14="http://schemas.microsoft.com/office/powerpoint/2010/main" val="2757186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18</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4152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3.1.2</a:t>
            </a:r>
            <a:r>
              <a:rPr lang="zh-CN" altLang="en-US" sz="2400" b="1" u="sng" dirty="0"/>
              <a:t> 雾霾分割算法分析</a:t>
            </a:r>
            <a:r>
              <a:rPr lang="zh-CN" altLang="en-US" sz="2400" dirty="0"/>
              <a:t>：</a:t>
            </a:r>
            <a:endParaRPr lang="en-US" altLang="zh-CN" sz="2400" dirty="0"/>
          </a:p>
          <a:p>
            <a:pPr algn="just"/>
            <a:endParaRPr lang="en-US" altLang="zh-CN" sz="2400" dirty="0"/>
          </a:p>
          <a:p>
            <a:pPr algn="just"/>
            <a:endParaRPr lang="en-US" altLang="zh-CN" sz="2400" dirty="0"/>
          </a:p>
          <a:p>
            <a:pPr lvl="1" algn="just">
              <a:lnSpc>
                <a:spcPts val="3360"/>
              </a:lnSpc>
              <a:spcAft>
                <a:spcPts val="1200"/>
              </a:spcAft>
            </a:pPr>
            <a:endParaRPr lang="en-US" altLang="zh-CN" sz="2000" dirty="0"/>
          </a:p>
          <a:p>
            <a:pPr lvl="1" algn="just"/>
            <a:r>
              <a:rPr lang="en-US" altLang="zh-CN" sz="2200" dirty="0"/>
              <a:t> </a:t>
            </a:r>
            <a:r>
              <a:rPr lang="en-US" altLang="zh-CN" sz="2200" dirty="0" err="1"/>
              <a:t>MaskImageCal</a:t>
            </a:r>
            <a:endParaRPr lang="en-US" altLang="zh-CN" sz="2200" dirty="0"/>
          </a:p>
        </p:txBody>
      </p:sp>
      <p:pic>
        <p:nvPicPr>
          <p:cNvPr id="6" name="图片 5">
            <a:extLst>
              <a:ext uri="{FF2B5EF4-FFF2-40B4-BE49-F238E27FC236}">
                <a16:creationId xmlns:a16="http://schemas.microsoft.com/office/drawing/2014/main" id="{7A258EB3-E376-41F2-BD07-56A3F338E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845" y="1066800"/>
            <a:ext cx="4619625" cy="5791200"/>
          </a:xfrm>
          <a:prstGeom prst="rect">
            <a:avLst/>
          </a:prstGeom>
        </p:spPr>
      </p:pic>
      <p:pic>
        <p:nvPicPr>
          <p:cNvPr id="11" name="图片 10">
            <a:extLst>
              <a:ext uri="{FF2B5EF4-FFF2-40B4-BE49-F238E27FC236}">
                <a16:creationId xmlns:a16="http://schemas.microsoft.com/office/drawing/2014/main" id="{9E967190-E96F-4864-8E26-7314EA9EA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58" y="-1"/>
            <a:ext cx="6966284" cy="6858000"/>
          </a:xfrm>
          <a:prstGeom prst="rect">
            <a:avLst/>
          </a:prstGeom>
        </p:spPr>
      </p:pic>
    </p:spTree>
    <p:extLst>
      <p:ext uri="{BB962C8B-B14F-4D97-AF65-F5344CB8AC3E}">
        <p14:creationId xmlns:p14="http://schemas.microsoft.com/office/powerpoint/2010/main" val="108645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dirty="0"/>
              <a:t> </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19</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883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3.1.2</a:t>
            </a:r>
            <a:r>
              <a:rPr lang="zh-CN" altLang="en-US" sz="2400" b="1" u="sng" dirty="0"/>
              <a:t> 分割算法展示</a:t>
            </a:r>
            <a:r>
              <a:rPr lang="zh-CN" altLang="en-US" sz="2400" dirty="0"/>
              <a:t>：</a:t>
            </a:r>
            <a:endParaRPr lang="en-US" altLang="zh-CN" sz="2400" dirty="0"/>
          </a:p>
          <a:p>
            <a:pPr lvl="1" algn="just">
              <a:lnSpc>
                <a:spcPts val="3360"/>
              </a:lnSpc>
              <a:spcAft>
                <a:spcPts val="1200"/>
              </a:spcAft>
            </a:pPr>
            <a:r>
              <a:rPr lang="en-US" altLang="zh-CN" sz="2000" dirty="0"/>
              <a:t>                        </a:t>
            </a:r>
            <a:r>
              <a:rPr lang="zh-CN" altLang="en-US" sz="2000" dirty="0"/>
              <a:t>原图</a:t>
            </a:r>
            <a:r>
              <a:rPr lang="en-US" altLang="zh-CN" sz="2000" dirty="0"/>
              <a:t>                                                         </a:t>
            </a:r>
            <a:r>
              <a:rPr lang="en-US" altLang="zh-CN" sz="2000" dirty="0" err="1"/>
              <a:t>hazeRegionImage</a:t>
            </a:r>
            <a:endParaRPr lang="en-US" altLang="zh-CN" sz="2000" dirty="0"/>
          </a:p>
        </p:txBody>
      </p:sp>
      <p:sp>
        <p:nvSpPr>
          <p:cNvPr id="56" name="文本框 55">
            <a:extLst>
              <a:ext uri="{FF2B5EF4-FFF2-40B4-BE49-F238E27FC236}">
                <a16:creationId xmlns:a16="http://schemas.microsoft.com/office/drawing/2014/main" id="{6FBBCB82-A524-483C-BBCA-1FC3FE45F529}"/>
              </a:ext>
            </a:extLst>
          </p:cNvPr>
          <p:cNvSpPr txBox="1"/>
          <p:nvPr/>
        </p:nvSpPr>
        <p:spPr>
          <a:xfrm>
            <a:off x="2602408" y="6025763"/>
            <a:ext cx="441146" cy="246221"/>
          </a:xfrm>
          <a:prstGeom prst="rect">
            <a:avLst/>
          </a:prstGeom>
          <a:noFill/>
        </p:spPr>
        <p:txBody>
          <a:bodyPr wrap="none" rtlCol="0">
            <a:spAutoFit/>
          </a:bodyPr>
          <a:lstStyle/>
          <a:p>
            <a:r>
              <a:rPr lang="zh-CN" altLang="en-US" sz="1000" dirty="0"/>
              <a:t>原图</a:t>
            </a:r>
          </a:p>
        </p:txBody>
      </p:sp>
      <p:sp>
        <p:nvSpPr>
          <p:cNvPr id="57" name="文本框 56">
            <a:extLst>
              <a:ext uri="{FF2B5EF4-FFF2-40B4-BE49-F238E27FC236}">
                <a16:creationId xmlns:a16="http://schemas.microsoft.com/office/drawing/2014/main" id="{E59882C5-C4F6-4105-91CB-BF0A6D20C8E3}"/>
              </a:ext>
            </a:extLst>
          </p:cNvPr>
          <p:cNvSpPr txBox="1"/>
          <p:nvPr/>
        </p:nvSpPr>
        <p:spPr>
          <a:xfrm>
            <a:off x="7414163" y="6043602"/>
            <a:ext cx="1218603" cy="246221"/>
          </a:xfrm>
          <a:prstGeom prst="rect">
            <a:avLst/>
          </a:prstGeom>
          <a:noFill/>
        </p:spPr>
        <p:txBody>
          <a:bodyPr wrap="none" rtlCol="0">
            <a:spAutoFit/>
          </a:bodyPr>
          <a:lstStyle/>
          <a:p>
            <a:r>
              <a:rPr lang="en-US" altLang="zh-CN" sz="1000" dirty="0" err="1"/>
              <a:t>hazeRegionImage</a:t>
            </a:r>
            <a:endParaRPr lang="zh-CN" altLang="en-US" sz="1000" dirty="0"/>
          </a:p>
        </p:txBody>
      </p:sp>
      <p:pic>
        <p:nvPicPr>
          <p:cNvPr id="10" name="图片 9">
            <a:extLst>
              <a:ext uri="{FF2B5EF4-FFF2-40B4-BE49-F238E27FC236}">
                <a16:creationId xmlns:a16="http://schemas.microsoft.com/office/drawing/2014/main" id="{579D7E16-5945-4F7F-A5F5-901E9B88CD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2343" y="2300795"/>
            <a:ext cx="1981276" cy="3522269"/>
          </a:xfrm>
          <a:prstGeom prst="rect">
            <a:avLst/>
          </a:prstGeom>
        </p:spPr>
      </p:pic>
      <p:pic>
        <p:nvPicPr>
          <p:cNvPr id="5" name="图片 4">
            <a:extLst>
              <a:ext uri="{FF2B5EF4-FFF2-40B4-BE49-F238E27FC236}">
                <a16:creationId xmlns:a16="http://schemas.microsoft.com/office/drawing/2014/main" id="{4F176D7B-510E-45C3-B6D9-5BBB03CD5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6907" y="2475859"/>
            <a:ext cx="4972050" cy="3124200"/>
          </a:xfrm>
          <a:prstGeom prst="rect">
            <a:avLst/>
          </a:prstGeom>
        </p:spPr>
      </p:pic>
    </p:spTree>
    <p:extLst>
      <p:ext uri="{BB962C8B-B14F-4D97-AF65-F5344CB8AC3E}">
        <p14:creationId xmlns:p14="http://schemas.microsoft.com/office/powerpoint/2010/main" val="2363595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ïşḻiḍè"/>
          <p:cNvSpPr/>
          <p:nvPr/>
        </p:nvSpPr>
        <p:spPr>
          <a:xfrm>
            <a:off x="72736" y="1705743"/>
            <a:ext cx="5502667" cy="3970789"/>
          </a:xfrm>
          <a:prstGeom prst="rect">
            <a:avLst/>
          </a:prstGeom>
          <a:blipFill rotWithShape="1">
            <a:blip r:embed="rId2"/>
            <a:stretch>
              <a:fillRect t="-29798" b="-29407"/>
            </a:stretch>
          </a:blipFill>
          <a:ln w="12700" cap="flat" cmpd="sng" algn="ctr">
            <a:noFill/>
            <a:prstDash val="solid"/>
            <a:miter lim="800000"/>
          </a:ln>
          <a:effectLst/>
          <a:extLst>
            <a:ext uri="{91240B29-F687-4F45-9708-019B960494DF}">
              <a14:hiddenLine xmlns:a14="http://schemas.microsoft.com/office/drawing/2010/main" w="12700">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išḷiḋê"/>
          <p:cNvSpPr/>
          <p:nvPr/>
        </p:nvSpPr>
        <p:spPr>
          <a:xfrm>
            <a:off x="893623" y="1705743"/>
            <a:ext cx="4681780" cy="3970789"/>
          </a:xfrm>
          <a:prstGeom prst="rect">
            <a:avLst/>
          </a:prstGeom>
          <a:solidFill>
            <a:schemeClr val="tx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ïşľíďe"/>
          <p:cNvSpPr txBox="1"/>
          <p:nvPr/>
        </p:nvSpPr>
        <p:spPr>
          <a:xfrm>
            <a:off x="-212352" y="2416921"/>
            <a:ext cx="6605518" cy="2772136"/>
          </a:xfrm>
          <a:prstGeom prst="rect">
            <a:avLst/>
          </a:prstGeom>
          <a:noFill/>
        </p:spPr>
        <p:txBody>
          <a:bodyPr wrap="none" lIns="90000" tIns="46800" rIns="90000" bIns="46800" anchor="ctr" anchorCtr="0">
            <a:normAutofit/>
          </a:bodyPr>
          <a:lstStyle/>
          <a:p>
            <a:pPr algn="ctr"/>
            <a:r>
              <a:rPr lang="zh-CN" altLang="en-US" sz="3200" b="1" dirty="0">
                <a:solidFill>
                  <a:schemeClr val="bg1"/>
                </a:solidFill>
                <a:latin typeface="Times New Roman" panose="02020603050405020304" pitchFamily="18" charset="0"/>
                <a:cs typeface="Times New Roman" panose="02020603050405020304" pitchFamily="18" charset="0"/>
              </a:rPr>
              <a:t>雾霾分类</a:t>
            </a:r>
            <a:endParaRPr lang="en-US" altLang="zh-CN" sz="3200" b="1" dirty="0">
              <a:solidFill>
                <a:schemeClr val="bg1"/>
              </a:solidFill>
              <a:latin typeface="Times New Roman" panose="02020603050405020304" pitchFamily="18" charset="0"/>
              <a:cs typeface="Times New Roman" panose="02020603050405020304" pitchFamily="18" charset="0"/>
            </a:endParaRPr>
          </a:p>
        </p:txBody>
      </p:sp>
      <p:sp>
        <p:nvSpPr>
          <p:cNvPr id="8" name="isļîḑê"/>
          <p:cNvSpPr/>
          <p:nvPr/>
        </p:nvSpPr>
        <p:spPr>
          <a:xfrm>
            <a:off x="6393166" y="4256504"/>
            <a:ext cx="540000" cy="5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03</a:t>
            </a:r>
          </a:p>
        </p:txBody>
      </p:sp>
      <p:sp>
        <p:nvSpPr>
          <p:cNvPr id="10" name="išḷîḑè"/>
          <p:cNvSpPr/>
          <p:nvPr/>
        </p:nvSpPr>
        <p:spPr>
          <a:xfrm>
            <a:off x="6393166" y="3429000"/>
            <a:ext cx="540000" cy="540000"/>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02</a:t>
            </a:r>
          </a:p>
        </p:txBody>
      </p:sp>
      <p:sp>
        <p:nvSpPr>
          <p:cNvPr id="14" name="îṥļíḓê"/>
          <p:cNvSpPr/>
          <p:nvPr/>
        </p:nvSpPr>
        <p:spPr>
          <a:xfrm>
            <a:off x="6393166" y="2533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01</a:t>
            </a:r>
          </a:p>
        </p:txBody>
      </p:sp>
      <p:sp>
        <p:nvSpPr>
          <p:cNvPr id="17" name="íŝḻïďé"/>
          <p:cNvSpPr txBox="1"/>
          <p:nvPr/>
        </p:nvSpPr>
        <p:spPr>
          <a:xfrm>
            <a:off x="7032083" y="2603765"/>
            <a:ext cx="1758626" cy="399292"/>
          </a:xfrm>
          <a:prstGeom prst="rect">
            <a:avLst/>
          </a:prstGeom>
          <a:noFill/>
        </p:spPr>
        <p:txBody>
          <a:bodyPr wrap="none" lIns="90000" tIns="46800" rIns="90000" bIns="46800" anchor="b" anchorCtr="0">
            <a:normAutofit/>
          </a:bodyPr>
          <a:lstStyle/>
          <a:p>
            <a:r>
              <a:rPr lang="zh-CN" altLang="en-US" b="1" dirty="0"/>
              <a:t>研究背景及目的</a:t>
            </a:r>
          </a:p>
        </p:txBody>
      </p:sp>
      <p:cxnSp>
        <p:nvCxnSpPr>
          <p:cNvPr id="16" name="直接连接符 15"/>
          <p:cNvCxnSpPr/>
          <p:nvPr/>
        </p:nvCxnSpPr>
        <p:spPr>
          <a:xfrm>
            <a:off x="6186000" y="1781485"/>
            <a:ext cx="0" cy="3708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27" name="图片 26" descr="3C5EEB60D8612D4B7AC81916BAD_73A9D09F_43B8"/>
          <p:cNvPicPr>
            <a:picLocks noChangeAspect="1"/>
          </p:cNvPicPr>
          <p:nvPr/>
        </p:nvPicPr>
        <p:blipFill>
          <a:blip r:embed="rId3"/>
          <a:stretch>
            <a:fillRect/>
          </a:stretch>
        </p:blipFill>
        <p:spPr>
          <a:xfrm>
            <a:off x="9234170" y="214630"/>
            <a:ext cx="2286635" cy="1018540"/>
          </a:xfrm>
          <a:prstGeom prst="rect">
            <a:avLst/>
          </a:prstGeom>
        </p:spPr>
      </p:pic>
      <p:sp>
        <p:nvSpPr>
          <p:cNvPr id="18" name="iślîḍé">
            <a:extLst>
              <a:ext uri="{FF2B5EF4-FFF2-40B4-BE49-F238E27FC236}">
                <a16:creationId xmlns:a16="http://schemas.microsoft.com/office/drawing/2014/main" id="{7E123FA2-38BD-4B43-A127-C43DF8A1A452}"/>
              </a:ext>
            </a:extLst>
          </p:cNvPr>
          <p:cNvSpPr txBox="1"/>
          <p:nvPr/>
        </p:nvSpPr>
        <p:spPr>
          <a:xfrm>
            <a:off x="7032082" y="3499354"/>
            <a:ext cx="1103999" cy="399292"/>
          </a:xfrm>
          <a:prstGeom prst="rect">
            <a:avLst/>
          </a:prstGeom>
          <a:noFill/>
        </p:spPr>
        <p:txBody>
          <a:bodyPr wrap="none" lIns="90000" tIns="46800" rIns="90000" bIns="46800" anchor="b" anchorCtr="0">
            <a:normAutofit/>
          </a:bodyPr>
          <a:lstStyle/>
          <a:p>
            <a:r>
              <a:rPr lang="zh-CN" altLang="en-US" b="1" dirty="0"/>
              <a:t>研究目标及步骤</a:t>
            </a:r>
          </a:p>
        </p:txBody>
      </p:sp>
      <p:sp>
        <p:nvSpPr>
          <p:cNvPr id="20" name="iślîḍé">
            <a:extLst>
              <a:ext uri="{FF2B5EF4-FFF2-40B4-BE49-F238E27FC236}">
                <a16:creationId xmlns:a16="http://schemas.microsoft.com/office/drawing/2014/main" id="{196F5CD3-E253-5840-A640-4B5C045FD7D2}"/>
              </a:ext>
            </a:extLst>
          </p:cNvPr>
          <p:cNvSpPr txBox="1"/>
          <p:nvPr/>
        </p:nvSpPr>
        <p:spPr>
          <a:xfrm>
            <a:off x="7032081" y="4326858"/>
            <a:ext cx="1103999" cy="399292"/>
          </a:xfrm>
          <a:prstGeom prst="rect">
            <a:avLst/>
          </a:prstGeom>
          <a:noFill/>
        </p:spPr>
        <p:txBody>
          <a:bodyPr wrap="none" lIns="90000" tIns="46800" rIns="90000" bIns="46800" anchor="b" anchorCtr="0">
            <a:normAutofit/>
          </a:bodyPr>
          <a:lstStyle/>
          <a:p>
            <a:r>
              <a:rPr lang="zh-CN" altLang="en-US" b="1" dirty="0"/>
              <a:t>研究内容及分析</a:t>
            </a:r>
          </a:p>
        </p:txBody>
      </p:sp>
      <p:sp>
        <p:nvSpPr>
          <p:cNvPr id="2" name="文本框 1">
            <a:extLst>
              <a:ext uri="{FF2B5EF4-FFF2-40B4-BE49-F238E27FC236}">
                <a16:creationId xmlns:a16="http://schemas.microsoft.com/office/drawing/2014/main" id="{078530E4-1032-5042-835C-6F3D929E5321}"/>
              </a:ext>
            </a:extLst>
          </p:cNvPr>
          <p:cNvSpPr txBox="1"/>
          <p:nvPr/>
        </p:nvSpPr>
        <p:spPr>
          <a:xfrm>
            <a:off x="2540772" y="1882958"/>
            <a:ext cx="1314255" cy="769441"/>
          </a:xfrm>
          <a:prstGeom prst="rect">
            <a:avLst/>
          </a:prstGeom>
          <a:noFill/>
        </p:spPr>
        <p:txBody>
          <a:bodyPr wrap="square" rtlCol="0">
            <a:spAutoFit/>
          </a:bodyPr>
          <a:lstStyle/>
          <a:p>
            <a:r>
              <a:rPr kumimoji="1" lang="zh-CN" altLang="en-US" sz="4400" b="1" dirty="0">
                <a:solidFill>
                  <a:schemeClr val="accent1"/>
                </a:solidFill>
              </a:rPr>
              <a:t>概述</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dirty="0"/>
              <a:t> </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20</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883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3.1.2</a:t>
            </a:r>
            <a:r>
              <a:rPr lang="zh-CN" altLang="en-US" sz="2400" b="1" u="sng" dirty="0"/>
              <a:t> 分割算法展示</a:t>
            </a:r>
            <a:r>
              <a:rPr lang="zh-CN" altLang="en-US" sz="2400" dirty="0"/>
              <a:t>：</a:t>
            </a:r>
            <a:endParaRPr lang="en-US" altLang="zh-CN" sz="2400" dirty="0"/>
          </a:p>
          <a:p>
            <a:pPr lvl="1" algn="just">
              <a:lnSpc>
                <a:spcPts val="3360"/>
              </a:lnSpc>
              <a:spcAft>
                <a:spcPts val="1200"/>
              </a:spcAft>
            </a:pPr>
            <a:r>
              <a:rPr lang="en-US" altLang="zh-CN" sz="2000" dirty="0"/>
              <a:t>          </a:t>
            </a:r>
            <a:r>
              <a:rPr lang="zh-CN" altLang="en-US" sz="2000" dirty="0"/>
              <a:t>原图</a:t>
            </a:r>
            <a:r>
              <a:rPr lang="en-US" altLang="zh-CN" sz="2000" dirty="0"/>
              <a:t>                                               </a:t>
            </a:r>
            <a:r>
              <a:rPr lang="en-US" altLang="zh-CN" sz="2000" dirty="0" err="1"/>
              <a:t>contrastMapImage</a:t>
            </a:r>
            <a:r>
              <a:rPr lang="en-US" altLang="zh-CN" sz="2000" dirty="0"/>
              <a:t>                               </a:t>
            </a:r>
            <a:r>
              <a:rPr lang="en-US" altLang="zh-CN" sz="2000" dirty="0" err="1"/>
              <a:t>DenoisedImage</a:t>
            </a:r>
            <a:endParaRPr lang="en-US" altLang="zh-CN" sz="2000" dirty="0"/>
          </a:p>
        </p:txBody>
      </p:sp>
      <p:sp>
        <p:nvSpPr>
          <p:cNvPr id="55" name="文本框 54">
            <a:extLst>
              <a:ext uri="{FF2B5EF4-FFF2-40B4-BE49-F238E27FC236}">
                <a16:creationId xmlns:a16="http://schemas.microsoft.com/office/drawing/2014/main" id="{87E77808-702C-4055-A47F-03692A73473F}"/>
              </a:ext>
            </a:extLst>
          </p:cNvPr>
          <p:cNvSpPr txBox="1"/>
          <p:nvPr/>
        </p:nvSpPr>
        <p:spPr>
          <a:xfrm>
            <a:off x="1736852" y="6166713"/>
            <a:ext cx="441146" cy="246221"/>
          </a:xfrm>
          <a:prstGeom prst="rect">
            <a:avLst/>
          </a:prstGeom>
          <a:noFill/>
        </p:spPr>
        <p:txBody>
          <a:bodyPr wrap="none" rtlCol="0">
            <a:spAutoFit/>
          </a:bodyPr>
          <a:lstStyle/>
          <a:p>
            <a:r>
              <a:rPr lang="zh-CN" altLang="en-US" sz="1000" dirty="0"/>
              <a:t>原图</a:t>
            </a:r>
          </a:p>
        </p:txBody>
      </p:sp>
      <p:sp>
        <p:nvSpPr>
          <p:cNvPr id="56" name="文本框 55">
            <a:extLst>
              <a:ext uri="{FF2B5EF4-FFF2-40B4-BE49-F238E27FC236}">
                <a16:creationId xmlns:a16="http://schemas.microsoft.com/office/drawing/2014/main" id="{6FBBCB82-A524-483C-BBCA-1FC3FE45F529}"/>
              </a:ext>
            </a:extLst>
          </p:cNvPr>
          <p:cNvSpPr txBox="1"/>
          <p:nvPr/>
        </p:nvSpPr>
        <p:spPr>
          <a:xfrm>
            <a:off x="5939990" y="6021655"/>
            <a:ext cx="1241045" cy="246221"/>
          </a:xfrm>
          <a:prstGeom prst="rect">
            <a:avLst/>
          </a:prstGeom>
          <a:noFill/>
        </p:spPr>
        <p:txBody>
          <a:bodyPr wrap="none" rtlCol="0">
            <a:spAutoFit/>
          </a:bodyPr>
          <a:lstStyle/>
          <a:p>
            <a:r>
              <a:rPr lang="en-US" altLang="zh-CN" sz="1000" dirty="0" err="1"/>
              <a:t>contrastMapImage</a:t>
            </a:r>
            <a:endParaRPr lang="zh-CN" altLang="en-US" sz="1000" dirty="0"/>
          </a:p>
        </p:txBody>
      </p:sp>
      <p:sp>
        <p:nvSpPr>
          <p:cNvPr id="57" name="文本框 56">
            <a:extLst>
              <a:ext uri="{FF2B5EF4-FFF2-40B4-BE49-F238E27FC236}">
                <a16:creationId xmlns:a16="http://schemas.microsoft.com/office/drawing/2014/main" id="{E59882C5-C4F6-4105-91CB-BF0A6D20C8E3}"/>
              </a:ext>
            </a:extLst>
          </p:cNvPr>
          <p:cNvSpPr txBox="1"/>
          <p:nvPr/>
        </p:nvSpPr>
        <p:spPr>
          <a:xfrm>
            <a:off x="10198286" y="6043602"/>
            <a:ext cx="1077539" cy="246221"/>
          </a:xfrm>
          <a:prstGeom prst="rect">
            <a:avLst/>
          </a:prstGeom>
          <a:noFill/>
        </p:spPr>
        <p:txBody>
          <a:bodyPr wrap="none" rtlCol="0">
            <a:spAutoFit/>
          </a:bodyPr>
          <a:lstStyle/>
          <a:p>
            <a:r>
              <a:rPr lang="en-US" altLang="zh-CN" sz="1000" dirty="0" err="1"/>
              <a:t>DenoisedImage</a:t>
            </a:r>
            <a:endParaRPr lang="zh-CN" altLang="en-US" sz="1000" dirty="0"/>
          </a:p>
        </p:txBody>
      </p:sp>
      <p:pic>
        <p:nvPicPr>
          <p:cNvPr id="5" name="图片 4">
            <a:extLst>
              <a:ext uri="{FF2B5EF4-FFF2-40B4-BE49-F238E27FC236}">
                <a16:creationId xmlns:a16="http://schemas.microsoft.com/office/drawing/2014/main" id="{B21B27CD-4FF6-4C1E-87C1-21C28ADBD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48" y="2545688"/>
            <a:ext cx="3806343" cy="2854757"/>
          </a:xfrm>
          <a:prstGeom prst="rect">
            <a:avLst/>
          </a:prstGeom>
        </p:spPr>
      </p:pic>
      <p:pic>
        <p:nvPicPr>
          <p:cNvPr id="8" name="图片 7">
            <a:extLst>
              <a:ext uri="{FF2B5EF4-FFF2-40B4-BE49-F238E27FC236}">
                <a16:creationId xmlns:a16="http://schemas.microsoft.com/office/drawing/2014/main" id="{2AC3765A-B12C-4373-AD0D-A44F1993F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7342" y="2475280"/>
            <a:ext cx="3806343" cy="2854757"/>
          </a:xfrm>
          <a:prstGeom prst="rect">
            <a:avLst/>
          </a:prstGeom>
        </p:spPr>
      </p:pic>
      <p:pic>
        <p:nvPicPr>
          <p:cNvPr id="11" name="图片 10">
            <a:extLst>
              <a:ext uri="{FF2B5EF4-FFF2-40B4-BE49-F238E27FC236}">
                <a16:creationId xmlns:a16="http://schemas.microsoft.com/office/drawing/2014/main" id="{42AE54FA-847B-4E1E-ACA6-6EB6F1602F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3884" y="2475280"/>
            <a:ext cx="3806344" cy="2854758"/>
          </a:xfrm>
          <a:prstGeom prst="rect">
            <a:avLst/>
          </a:prstGeom>
        </p:spPr>
      </p:pic>
    </p:spTree>
    <p:extLst>
      <p:ext uri="{BB962C8B-B14F-4D97-AF65-F5344CB8AC3E}">
        <p14:creationId xmlns:p14="http://schemas.microsoft.com/office/powerpoint/2010/main" val="2223653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dirty="0"/>
              <a:t> </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21</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883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3.1.2</a:t>
            </a:r>
            <a:r>
              <a:rPr lang="zh-CN" altLang="en-US" sz="2400" b="1" u="sng" dirty="0"/>
              <a:t> 分割算法展示</a:t>
            </a:r>
            <a:r>
              <a:rPr lang="zh-CN" altLang="en-US" sz="2400" dirty="0"/>
              <a:t>：</a:t>
            </a:r>
            <a:endParaRPr lang="en-US" altLang="zh-CN" sz="2400" dirty="0"/>
          </a:p>
          <a:p>
            <a:pPr lvl="1" algn="just">
              <a:lnSpc>
                <a:spcPts val="3360"/>
              </a:lnSpc>
              <a:spcAft>
                <a:spcPts val="1200"/>
              </a:spcAft>
            </a:pPr>
            <a:r>
              <a:rPr lang="en-US" altLang="zh-CN" sz="2000" dirty="0" err="1"/>
              <a:t>brightChannelMap</a:t>
            </a:r>
            <a:r>
              <a:rPr lang="en-US" altLang="zh-CN" sz="2000" dirty="0"/>
              <a:t>                                    </a:t>
            </a:r>
            <a:r>
              <a:rPr lang="en-US" altLang="zh-CN" sz="2000" dirty="0" err="1"/>
              <a:t>darkChannelMap</a:t>
            </a:r>
            <a:r>
              <a:rPr lang="en-US" altLang="zh-CN" sz="2000" dirty="0"/>
              <a:t>                                </a:t>
            </a:r>
            <a:r>
              <a:rPr lang="en-US" altLang="zh-CN" sz="2000" dirty="0" err="1"/>
              <a:t>hazeRegionImage</a:t>
            </a:r>
            <a:endParaRPr lang="en-US" altLang="zh-CN" sz="2000" dirty="0"/>
          </a:p>
        </p:txBody>
      </p:sp>
      <p:sp>
        <p:nvSpPr>
          <p:cNvPr id="55" name="文本框 54">
            <a:extLst>
              <a:ext uri="{FF2B5EF4-FFF2-40B4-BE49-F238E27FC236}">
                <a16:creationId xmlns:a16="http://schemas.microsoft.com/office/drawing/2014/main" id="{87E77808-702C-4055-A47F-03692A73473F}"/>
              </a:ext>
            </a:extLst>
          </p:cNvPr>
          <p:cNvSpPr txBox="1"/>
          <p:nvPr/>
        </p:nvSpPr>
        <p:spPr>
          <a:xfrm>
            <a:off x="1611162" y="6043602"/>
            <a:ext cx="1226618" cy="246221"/>
          </a:xfrm>
          <a:prstGeom prst="rect">
            <a:avLst/>
          </a:prstGeom>
          <a:noFill/>
        </p:spPr>
        <p:txBody>
          <a:bodyPr wrap="none" rtlCol="0">
            <a:spAutoFit/>
          </a:bodyPr>
          <a:lstStyle/>
          <a:p>
            <a:r>
              <a:rPr lang="en-US" altLang="zh-CN" sz="1000" dirty="0" err="1"/>
              <a:t>brightChannelMap</a:t>
            </a:r>
            <a:endParaRPr lang="zh-CN" altLang="en-US" sz="1000" dirty="0"/>
          </a:p>
        </p:txBody>
      </p:sp>
      <p:sp>
        <p:nvSpPr>
          <p:cNvPr id="56" name="文本框 55">
            <a:extLst>
              <a:ext uri="{FF2B5EF4-FFF2-40B4-BE49-F238E27FC236}">
                <a16:creationId xmlns:a16="http://schemas.microsoft.com/office/drawing/2014/main" id="{6FBBCB82-A524-483C-BBCA-1FC3FE45F529}"/>
              </a:ext>
            </a:extLst>
          </p:cNvPr>
          <p:cNvSpPr txBox="1"/>
          <p:nvPr/>
        </p:nvSpPr>
        <p:spPr>
          <a:xfrm>
            <a:off x="5939990" y="6021655"/>
            <a:ext cx="1156086" cy="246221"/>
          </a:xfrm>
          <a:prstGeom prst="rect">
            <a:avLst/>
          </a:prstGeom>
          <a:noFill/>
        </p:spPr>
        <p:txBody>
          <a:bodyPr wrap="none" rtlCol="0">
            <a:spAutoFit/>
          </a:bodyPr>
          <a:lstStyle/>
          <a:p>
            <a:r>
              <a:rPr lang="en-US" altLang="zh-CN" sz="1000" dirty="0" err="1"/>
              <a:t>darkChannelMap</a:t>
            </a:r>
            <a:endParaRPr lang="zh-CN" altLang="en-US" sz="1000" dirty="0"/>
          </a:p>
        </p:txBody>
      </p:sp>
      <p:sp>
        <p:nvSpPr>
          <p:cNvPr id="57" name="文本框 56">
            <a:extLst>
              <a:ext uri="{FF2B5EF4-FFF2-40B4-BE49-F238E27FC236}">
                <a16:creationId xmlns:a16="http://schemas.microsoft.com/office/drawing/2014/main" id="{E59882C5-C4F6-4105-91CB-BF0A6D20C8E3}"/>
              </a:ext>
            </a:extLst>
          </p:cNvPr>
          <p:cNvSpPr txBox="1"/>
          <p:nvPr/>
        </p:nvSpPr>
        <p:spPr>
          <a:xfrm>
            <a:off x="10198286" y="6043602"/>
            <a:ext cx="1218603" cy="246221"/>
          </a:xfrm>
          <a:prstGeom prst="rect">
            <a:avLst/>
          </a:prstGeom>
          <a:noFill/>
        </p:spPr>
        <p:txBody>
          <a:bodyPr wrap="none" rtlCol="0">
            <a:spAutoFit/>
          </a:bodyPr>
          <a:lstStyle/>
          <a:p>
            <a:r>
              <a:rPr lang="en-US" altLang="zh-CN" sz="1000" dirty="0" err="1"/>
              <a:t>hazeRegionImage</a:t>
            </a:r>
            <a:endParaRPr lang="zh-CN" altLang="en-US" sz="1000" dirty="0"/>
          </a:p>
        </p:txBody>
      </p:sp>
      <p:pic>
        <p:nvPicPr>
          <p:cNvPr id="6" name="图片 5">
            <a:extLst>
              <a:ext uri="{FF2B5EF4-FFF2-40B4-BE49-F238E27FC236}">
                <a16:creationId xmlns:a16="http://schemas.microsoft.com/office/drawing/2014/main" id="{4EF10E26-6388-429D-B39E-A0CCD556F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92" y="2475280"/>
            <a:ext cx="3798431" cy="2854758"/>
          </a:xfrm>
          <a:prstGeom prst="rect">
            <a:avLst/>
          </a:prstGeom>
        </p:spPr>
      </p:pic>
      <p:pic>
        <p:nvPicPr>
          <p:cNvPr id="9" name="图片 8">
            <a:extLst>
              <a:ext uri="{FF2B5EF4-FFF2-40B4-BE49-F238E27FC236}">
                <a16:creationId xmlns:a16="http://schemas.microsoft.com/office/drawing/2014/main" id="{173032F7-0E8A-4875-A75D-47511BA39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1296" y="2475279"/>
            <a:ext cx="3798432" cy="2854759"/>
          </a:xfrm>
          <a:prstGeom prst="rect">
            <a:avLst/>
          </a:prstGeom>
        </p:spPr>
      </p:pic>
      <p:pic>
        <p:nvPicPr>
          <p:cNvPr id="12" name="图片 11">
            <a:extLst>
              <a:ext uri="{FF2B5EF4-FFF2-40B4-BE49-F238E27FC236}">
                <a16:creationId xmlns:a16="http://schemas.microsoft.com/office/drawing/2014/main" id="{D7936C4E-F7AD-4F08-899F-8A3FDEC766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8992" y="3157351"/>
            <a:ext cx="3602315" cy="1490613"/>
          </a:xfrm>
          <a:prstGeom prst="rect">
            <a:avLst/>
          </a:prstGeom>
        </p:spPr>
      </p:pic>
    </p:spTree>
    <p:extLst>
      <p:ext uri="{BB962C8B-B14F-4D97-AF65-F5344CB8AC3E}">
        <p14:creationId xmlns:p14="http://schemas.microsoft.com/office/powerpoint/2010/main" val="2820599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dirty="0"/>
              <a:t> </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22</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883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3.1.3</a:t>
            </a:r>
            <a:r>
              <a:rPr lang="zh-CN" altLang="en-US" sz="2400" b="1" u="sng" dirty="0"/>
              <a:t> 分割算法复现</a:t>
            </a:r>
            <a:r>
              <a:rPr lang="zh-CN" altLang="en-US" sz="2400" dirty="0"/>
              <a:t>：</a:t>
            </a:r>
            <a:endParaRPr lang="en-US" altLang="zh-CN" sz="2400" dirty="0"/>
          </a:p>
          <a:p>
            <a:pPr algn="just"/>
            <a:endParaRPr lang="en-US" altLang="zh-CN" sz="2400" dirty="0"/>
          </a:p>
          <a:p>
            <a:pPr algn="just"/>
            <a:r>
              <a:rPr lang="zh-CN" altLang="en-US" sz="2400" dirty="0"/>
              <a:t>复现目的</a:t>
            </a:r>
            <a:endParaRPr lang="en-US" altLang="zh-CN" sz="2400" dirty="0"/>
          </a:p>
          <a:p>
            <a:pPr marL="457200" lvl="1" indent="0" algn="just">
              <a:buNone/>
            </a:pPr>
            <a:endParaRPr lang="en-US" altLang="zh-CN" dirty="0"/>
          </a:p>
          <a:p>
            <a:pPr lvl="1" algn="just"/>
            <a:r>
              <a:rPr lang="zh-CN" altLang="en-US" dirty="0"/>
              <a:t>熟悉算法流程，掌握算法。</a:t>
            </a:r>
            <a:endParaRPr lang="en-US" altLang="zh-CN" dirty="0"/>
          </a:p>
          <a:p>
            <a:pPr lvl="1" algn="just"/>
            <a:endParaRPr lang="en-US" altLang="zh-CN" dirty="0"/>
          </a:p>
          <a:p>
            <a:pPr lvl="1" algn="just"/>
            <a:r>
              <a:rPr lang="zh-CN" altLang="en-US" dirty="0"/>
              <a:t>主要为修改源代码，提高代码运行效率。</a:t>
            </a:r>
            <a:endParaRPr lang="en-US" altLang="zh-CN" dirty="0"/>
          </a:p>
          <a:p>
            <a:pPr lvl="1" algn="just"/>
            <a:endParaRPr lang="en-US" altLang="zh-CN" dirty="0"/>
          </a:p>
          <a:p>
            <a:pPr lvl="1" algn="just"/>
            <a:r>
              <a:rPr lang="zh-CN" altLang="en-US" dirty="0"/>
              <a:t>需要修改的部分主要集中在</a:t>
            </a:r>
            <a:r>
              <a:rPr lang="en-US" altLang="zh-CN" dirty="0" err="1"/>
              <a:t>contrastAnalysis</a:t>
            </a:r>
            <a:r>
              <a:rPr lang="zh-CN" altLang="en-US" dirty="0"/>
              <a:t>和</a:t>
            </a:r>
            <a:r>
              <a:rPr lang="en-US" altLang="zh-CN" dirty="0" err="1"/>
              <a:t>maskImageCal</a:t>
            </a:r>
            <a:r>
              <a:rPr lang="zh-CN" altLang="en-US" dirty="0"/>
              <a:t>中</a:t>
            </a:r>
            <a:endParaRPr lang="en-US" altLang="zh-CN" dirty="0"/>
          </a:p>
          <a:p>
            <a:pPr lvl="1" algn="just"/>
            <a:endParaRPr lang="en-US" altLang="zh-CN" dirty="0"/>
          </a:p>
          <a:p>
            <a:pPr marL="457200" lvl="1" indent="0" algn="just">
              <a:buNone/>
            </a:pPr>
            <a:endParaRPr lang="en-US" altLang="zh-CN" dirty="0"/>
          </a:p>
          <a:p>
            <a:pPr lvl="3" algn="just"/>
            <a:endParaRPr lang="en-US" altLang="zh-CN" sz="1800" dirty="0"/>
          </a:p>
          <a:p>
            <a:pPr lvl="3" algn="just"/>
            <a:endParaRPr lang="en-US" altLang="zh-CN" sz="1800" dirty="0"/>
          </a:p>
        </p:txBody>
      </p:sp>
    </p:spTree>
    <p:extLst>
      <p:ext uri="{BB962C8B-B14F-4D97-AF65-F5344CB8AC3E}">
        <p14:creationId xmlns:p14="http://schemas.microsoft.com/office/powerpoint/2010/main" val="187708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dirty="0"/>
              <a:t> </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23</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883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3.1.3</a:t>
            </a:r>
            <a:r>
              <a:rPr lang="zh-CN" altLang="en-US" sz="2400" b="1" u="sng" dirty="0"/>
              <a:t> 分割算法复现</a:t>
            </a:r>
            <a:r>
              <a:rPr lang="zh-CN" altLang="en-US" sz="2400" dirty="0"/>
              <a:t>：</a:t>
            </a:r>
            <a:endParaRPr lang="en-US" altLang="zh-CN" sz="2400" dirty="0"/>
          </a:p>
          <a:p>
            <a:pPr algn="just"/>
            <a:r>
              <a:rPr lang="zh-CN" altLang="en-US" sz="2400" dirty="0"/>
              <a:t>目前复现进度</a:t>
            </a:r>
            <a:r>
              <a:rPr lang="en-US" altLang="zh-CN" sz="2400" dirty="0"/>
              <a:t>:</a:t>
            </a:r>
            <a:r>
              <a:rPr lang="zh-CN" altLang="en-US" sz="2400" dirty="0"/>
              <a:t> </a:t>
            </a:r>
            <a:r>
              <a:rPr lang="en-US" altLang="zh-CN" sz="2400" dirty="0" err="1"/>
              <a:t>ContrastAnalysis</a:t>
            </a:r>
            <a:endParaRPr lang="en-US" altLang="zh-CN" sz="2400" dirty="0"/>
          </a:p>
          <a:p>
            <a:pPr marL="457200" lvl="1" indent="0" algn="just">
              <a:buNone/>
            </a:pPr>
            <a:endParaRPr lang="en-US" altLang="zh-CN" dirty="0"/>
          </a:p>
          <a:p>
            <a:pPr lvl="3" algn="just"/>
            <a:endParaRPr lang="en-US" altLang="zh-CN" sz="1800" dirty="0"/>
          </a:p>
          <a:p>
            <a:pPr lvl="3" algn="just"/>
            <a:endParaRPr lang="en-US" altLang="zh-CN" sz="1800" dirty="0"/>
          </a:p>
          <a:p>
            <a:pPr algn="just"/>
            <a:endParaRPr lang="en-US" altLang="zh-CN" sz="2400" dirty="0"/>
          </a:p>
        </p:txBody>
      </p:sp>
      <p:pic>
        <p:nvPicPr>
          <p:cNvPr id="5" name="图片 4">
            <a:extLst>
              <a:ext uri="{FF2B5EF4-FFF2-40B4-BE49-F238E27FC236}">
                <a16:creationId xmlns:a16="http://schemas.microsoft.com/office/drawing/2014/main" id="{1A32BD0B-3DCC-4C7A-B016-6BFCD76F2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58" y="2080260"/>
            <a:ext cx="7028925" cy="4235873"/>
          </a:xfrm>
          <a:prstGeom prst="rect">
            <a:avLst/>
          </a:prstGeom>
        </p:spPr>
      </p:pic>
      <p:sp>
        <p:nvSpPr>
          <p:cNvPr id="10" name="文本框 9">
            <a:extLst>
              <a:ext uri="{FF2B5EF4-FFF2-40B4-BE49-F238E27FC236}">
                <a16:creationId xmlns:a16="http://schemas.microsoft.com/office/drawing/2014/main" id="{3238245E-B6D3-4928-87F7-237B38C081E7}"/>
              </a:ext>
            </a:extLst>
          </p:cNvPr>
          <p:cNvSpPr txBox="1"/>
          <p:nvPr/>
        </p:nvSpPr>
        <p:spPr>
          <a:xfrm>
            <a:off x="3122983" y="6385477"/>
            <a:ext cx="877163" cy="369332"/>
          </a:xfrm>
          <a:prstGeom prst="rect">
            <a:avLst/>
          </a:prstGeom>
          <a:noFill/>
        </p:spPr>
        <p:txBody>
          <a:bodyPr wrap="none" rtlCol="0">
            <a:spAutoFit/>
          </a:bodyPr>
          <a:lstStyle/>
          <a:p>
            <a:r>
              <a:rPr lang="zh-CN" altLang="en-US" dirty="0"/>
              <a:t>修改后</a:t>
            </a:r>
          </a:p>
        </p:txBody>
      </p:sp>
      <p:sp>
        <p:nvSpPr>
          <p:cNvPr id="3" name="矩形 2">
            <a:extLst>
              <a:ext uri="{FF2B5EF4-FFF2-40B4-BE49-F238E27FC236}">
                <a16:creationId xmlns:a16="http://schemas.microsoft.com/office/drawing/2014/main" id="{3F42F066-1C00-471F-AD1F-F3A990F2AEE0}"/>
              </a:ext>
            </a:extLst>
          </p:cNvPr>
          <p:cNvSpPr/>
          <p:nvPr/>
        </p:nvSpPr>
        <p:spPr>
          <a:xfrm>
            <a:off x="7834312" y="1248293"/>
            <a:ext cx="3511022" cy="1265562"/>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输入：</a:t>
            </a:r>
            <a:endParaRPr lang="en-US" altLang="zh-CN" dirty="0"/>
          </a:p>
          <a:p>
            <a:pPr algn="ctr"/>
            <a:r>
              <a:rPr lang="en-US" altLang="zh-CN" dirty="0"/>
              <a:t>Image:</a:t>
            </a:r>
            <a:r>
              <a:rPr lang="zh-CN" altLang="en-US" dirty="0"/>
              <a:t>图片</a:t>
            </a:r>
            <a:endParaRPr lang="en-US" altLang="zh-CN" dirty="0"/>
          </a:p>
          <a:p>
            <a:pPr algn="ctr"/>
            <a:r>
              <a:rPr lang="en-US" altLang="zh-CN" dirty="0" err="1"/>
              <a:t>Patch_size_radius</a:t>
            </a:r>
            <a:r>
              <a:rPr lang="en-US" altLang="zh-CN" dirty="0"/>
              <a:t>:</a:t>
            </a:r>
            <a:r>
              <a:rPr lang="zh-CN" altLang="en-US" dirty="0"/>
              <a:t>过滤器半径</a:t>
            </a:r>
          </a:p>
        </p:txBody>
      </p:sp>
      <p:sp>
        <p:nvSpPr>
          <p:cNvPr id="6" name="矩形 5">
            <a:extLst>
              <a:ext uri="{FF2B5EF4-FFF2-40B4-BE49-F238E27FC236}">
                <a16:creationId xmlns:a16="http://schemas.microsoft.com/office/drawing/2014/main" id="{FCFE4B43-D766-44F7-A7F7-4A43882465F4}"/>
              </a:ext>
            </a:extLst>
          </p:cNvPr>
          <p:cNvSpPr/>
          <p:nvPr/>
        </p:nvSpPr>
        <p:spPr>
          <a:xfrm>
            <a:off x="8134878" y="3301627"/>
            <a:ext cx="2909889" cy="1490133"/>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通过</a:t>
            </a:r>
            <a:r>
              <a:rPr lang="en-US" altLang="zh-CN" dirty="0" err="1"/>
              <a:t>pytorch</a:t>
            </a:r>
            <a:r>
              <a:rPr lang="zh-CN" altLang="en-US" dirty="0"/>
              <a:t>的</a:t>
            </a:r>
            <a:r>
              <a:rPr lang="en-US" altLang="zh-CN" dirty="0"/>
              <a:t>MaxPool2d</a:t>
            </a:r>
            <a:r>
              <a:rPr lang="zh-CN" altLang="en-US" dirty="0"/>
              <a:t>方法筛选区域内像素最大值</a:t>
            </a:r>
          </a:p>
        </p:txBody>
      </p:sp>
      <p:sp>
        <p:nvSpPr>
          <p:cNvPr id="9" name="矩形 8">
            <a:extLst>
              <a:ext uri="{FF2B5EF4-FFF2-40B4-BE49-F238E27FC236}">
                <a16:creationId xmlns:a16="http://schemas.microsoft.com/office/drawing/2014/main" id="{397A9F56-03C7-451B-B0B6-CCBAD0D47F14}"/>
              </a:ext>
            </a:extLst>
          </p:cNvPr>
          <p:cNvSpPr/>
          <p:nvPr/>
        </p:nvSpPr>
        <p:spPr>
          <a:xfrm>
            <a:off x="8275372" y="5498057"/>
            <a:ext cx="2628900" cy="1072086"/>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输出：</a:t>
            </a:r>
            <a:endParaRPr lang="en-US" altLang="zh-CN" dirty="0"/>
          </a:p>
          <a:p>
            <a:pPr algn="ctr"/>
            <a:r>
              <a:rPr lang="en-US" altLang="zh-CN" dirty="0" err="1"/>
              <a:t>brightChannelMap</a:t>
            </a:r>
            <a:r>
              <a:rPr lang="en-US" altLang="zh-CN" dirty="0"/>
              <a:t>:</a:t>
            </a:r>
            <a:r>
              <a:rPr lang="zh-CN" altLang="en-US" dirty="0"/>
              <a:t>经过最大池操作后的图片</a:t>
            </a:r>
          </a:p>
        </p:txBody>
      </p:sp>
      <p:cxnSp>
        <p:nvCxnSpPr>
          <p:cNvPr id="12" name="直接箭头连接符 11">
            <a:extLst>
              <a:ext uri="{FF2B5EF4-FFF2-40B4-BE49-F238E27FC236}">
                <a16:creationId xmlns:a16="http://schemas.microsoft.com/office/drawing/2014/main" id="{03F78A00-6256-4E4C-920E-C73782B4317B}"/>
              </a:ext>
            </a:extLst>
          </p:cNvPr>
          <p:cNvCxnSpPr>
            <a:stCxn id="3" idx="2"/>
            <a:endCxn id="6" idx="0"/>
          </p:cNvCxnSpPr>
          <p:nvPr/>
        </p:nvCxnSpPr>
        <p:spPr>
          <a:xfrm>
            <a:off x="9589823" y="2513855"/>
            <a:ext cx="0" cy="7877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900A1819-E8E2-44B7-B169-FD1195A7DE13}"/>
              </a:ext>
            </a:extLst>
          </p:cNvPr>
          <p:cNvCxnSpPr>
            <a:stCxn id="6" idx="2"/>
            <a:endCxn id="9" idx="0"/>
          </p:cNvCxnSpPr>
          <p:nvPr/>
        </p:nvCxnSpPr>
        <p:spPr>
          <a:xfrm flipH="1">
            <a:off x="9589822" y="4791760"/>
            <a:ext cx="1" cy="7062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400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dirty="0"/>
              <a:t> </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24</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883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3.1.3</a:t>
            </a:r>
            <a:r>
              <a:rPr lang="zh-CN" altLang="en-US" sz="2400" b="1" u="sng" dirty="0"/>
              <a:t> 分割算法复现</a:t>
            </a:r>
            <a:r>
              <a:rPr lang="zh-CN" altLang="en-US" sz="2400" dirty="0"/>
              <a:t>：</a:t>
            </a:r>
            <a:endParaRPr lang="en-US" altLang="zh-CN" sz="2400" dirty="0"/>
          </a:p>
          <a:p>
            <a:pPr algn="just"/>
            <a:r>
              <a:rPr lang="zh-CN" altLang="en-US" sz="2400" dirty="0"/>
              <a:t>目前复现进度</a:t>
            </a:r>
            <a:r>
              <a:rPr lang="en-US" altLang="zh-CN" sz="2400" dirty="0"/>
              <a:t>:</a:t>
            </a:r>
            <a:r>
              <a:rPr lang="zh-CN" altLang="en-US" sz="2400" dirty="0"/>
              <a:t> </a:t>
            </a:r>
            <a:r>
              <a:rPr lang="en-US" altLang="zh-CN" sz="2400" dirty="0" err="1"/>
              <a:t>maskImageCal</a:t>
            </a:r>
            <a:endParaRPr lang="en-US" altLang="zh-CN" dirty="0"/>
          </a:p>
          <a:p>
            <a:pPr lvl="3" algn="just"/>
            <a:endParaRPr lang="en-US" altLang="zh-CN" sz="1800" dirty="0"/>
          </a:p>
          <a:p>
            <a:pPr lvl="3" algn="just"/>
            <a:endParaRPr lang="en-US" altLang="zh-CN" sz="1800" dirty="0"/>
          </a:p>
          <a:p>
            <a:pPr algn="just"/>
            <a:endParaRPr lang="en-US" altLang="zh-CN" sz="2400" dirty="0"/>
          </a:p>
        </p:txBody>
      </p:sp>
      <p:sp>
        <p:nvSpPr>
          <p:cNvPr id="10" name="文本框 9">
            <a:extLst>
              <a:ext uri="{FF2B5EF4-FFF2-40B4-BE49-F238E27FC236}">
                <a16:creationId xmlns:a16="http://schemas.microsoft.com/office/drawing/2014/main" id="{3238245E-B6D3-4928-87F7-237B38C081E7}"/>
              </a:ext>
            </a:extLst>
          </p:cNvPr>
          <p:cNvSpPr txBox="1"/>
          <p:nvPr/>
        </p:nvSpPr>
        <p:spPr>
          <a:xfrm>
            <a:off x="4604209" y="6466953"/>
            <a:ext cx="877163" cy="369332"/>
          </a:xfrm>
          <a:prstGeom prst="rect">
            <a:avLst/>
          </a:prstGeom>
          <a:noFill/>
        </p:spPr>
        <p:txBody>
          <a:bodyPr wrap="none" rtlCol="0">
            <a:spAutoFit/>
          </a:bodyPr>
          <a:lstStyle/>
          <a:p>
            <a:r>
              <a:rPr lang="zh-CN" altLang="en-US" dirty="0"/>
              <a:t>修改后</a:t>
            </a:r>
          </a:p>
        </p:txBody>
      </p:sp>
      <p:pic>
        <p:nvPicPr>
          <p:cNvPr id="6" name="图片 5">
            <a:extLst>
              <a:ext uri="{FF2B5EF4-FFF2-40B4-BE49-F238E27FC236}">
                <a16:creationId xmlns:a16="http://schemas.microsoft.com/office/drawing/2014/main" id="{3C3BB5DB-B002-4C62-A10B-D5663A905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15" y="2080260"/>
            <a:ext cx="10013267" cy="4371878"/>
          </a:xfrm>
          <a:prstGeom prst="rect">
            <a:avLst/>
          </a:prstGeom>
        </p:spPr>
      </p:pic>
    </p:spTree>
    <p:extLst>
      <p:ext uri="{BB962C8B-B14F-4D97-AF65-F5344CB8AC3E}">
        <p14:creationId xmlns:p14="http://schemas.microsoft.com/office/powerpoint/2010/main" val="2535279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dirty="0"/>
              <a:t> </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25</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883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3.1.3</a:t>
            </a:r>
            <a:r>
              <a:rPr lang="zh-CN" altLang="en-US" sz="2400" b="1" u="sng" dirty="0"/>
              <a:t> 分割算法复现</a:t>
            </a:r>
            <a:r>
              <a:rPr lang="zh-CN" altLang="en-US" sz="2400" dirty="0"/>
              <a:t>：</a:t>
            </a:r>
            <a:endParaRPr lang="en-US" altLang="zh-CN" sz="2400" dirty="0"/>
          </a:p>
          <a:p>
            <a:pPr algn="just"/>
            <a:r>
              <a:rPr lang="zh-CN" altLang="en-US" sz="2400" dirty="0"/>
              <a:t>目前复现进度：</a:t>
            </a:r>
            <a:endParaRPr lang="en-US" altLang="zh-CN" sz="2400" dirty="0"/>
          </a:p>
          <a:p>
            <a:pPr marL="457200" lvl="1" indent="0" algn="just">
              <a:buNone/>
            </a:pPr>
            <a:endParaRPr lang="en-US" altLang="zh-CN" dirty="0"/>
          </a:p>
          <a:p>
            <a:pPr lvl="3" algn="just"/>
            <a:endParaRPr lang="en-US" altLang="zh-CN" sz="1800" dirty="0"/>
          </a:p>
          <a:p>
            <a:pPr lvl="3" algn="just"/>
            <a:endParaRPr lang="en-US" altLang="zh-CN" sz="1800" dirty="0"/>
          </a:p>
          <a:p>
            <a:pPr algn="just"/>
            <a:endParaRPr lang="en-US" altLang="zh-CN" sz="2400" dirty="0"/>
          </a:p>
        </p:txBody>
      </p:sp>
      <p:sp>
        <p:nvSpPr>
          <p:cNvPr id="8" name="文本框 7">
            <a:extLst>
              <a:ext uri="{FF2B5EF4-FFF2-40B4-BE49-F238E27FC236}">
                <a16:creationId xmlns:a16="http://schemas.microsoft.com/office/drawing/2014/main" id="{14A147DB-E20B-42CB-839F-1B38D4AEDFED}"/>
              </a:ext>
            </a:extLst>
          </p:cNvPr>
          <p:cNvSpPr txBox="1"/>
          <p:nvPr/>
        </p:nvSpPr>
        <p:spPr>
          <a:xfrm>
            <a:off x="1660701" y="5027658"/>
            <a:ext cx="1800493" cy="369332"/>
          </a:xfrm>
          <a:prstGeom prst="rect">
            <a:avLst/>
          </a:prstGeom>
          <a:noFill/>
        </p:spPr>
        <p:txBody>
          <a:bodyPr wrap="none" rtlCol="0">
            <a:spAutoFit/>
          </a:bodyPr>
          <a:lstStyle/>
          <a:p>
            <a:r>
              <a:rPr lang="zh-CN" altLang="en-US" dirty="0"/>
              <a:t>修改前运行时间</a:t>
            </a:r>
          </a:p>
        </p:txBody>
      </p:sp>
      <p:sp>
        <p:nvSpPr>
          <p:cNvPr id="10" name="文本框 9">
            <a:extLst>
              <a:ext uri="{FF2B5EF4-FFF2-40B4-BE49-F238E27FC236}">
                <a16:creationId xmlns:a16="http://schemas.microsoft.com/office/drawing/2014/main" id="{3238245E-B6D3-4928-87F7-237B38C081E7}"/>
              </a:ext>
            </a:extLst>
          </p:cNvPr>
          <p:cNvSpPr txBox="1"/>
          <p:nvPr/>
        </p:nvSpPr>
        <p:spPr>
          <a:xfrm>
            <a:off x="7787975" y="5018820"/>
            <a:ext cx="1800493" cy="369332"/>
          </a:xfrm>
          <a:prstGeom prst="rect">
            <a:avLst/>
          </a:prstGeom>
          <a:noFill/>
        </p:spPr>
        <p:txBody>
          <a:bodyPr wrap="none" rtlCol="0">
            <a:spAutoFit/>
          </a:bodyPr>
          <a:lstStyle/>
          <a:p>
            <a:r>
              <a:rPr lang="zh-CN" altLang="en-US" dirty="0"/>
              <a:t>修改后运行时间</a:t>
            </a:r>
          </a:p>
        </p:txBody>
      </p:sp>
      <p:pic>
        <p:nvPicPr>
          <p:cNvPr id="5" name="图片 4">
            <a:extLst>
              <a:ext uri="{FF2B5EF4-FFF2-40B4-BE49-F238E27FC236}">
                <a16:creationId xmlns:a16="http://schemas.microsoft.com/office/drawing/2014/main" id="{F73E7FAC-1ED8-4611-9273-E0229F834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208" y="2812854"/>
            <a:ext cx="4772025" cy="1695450"/>
          </a:xfrm>
          <a:prstGeom prst="rect">
            <a:avLst/>
          </a:prstGeom>
        </p:spPr>
      </p:pic>
      <p:pic>
        <p:nvPicPr>
          <p:cNvPr id="9" name="图片 8">
            <a:extLst>
              <a:ext uri="{FF2B5EF4-FFF2-40B4-BE49-F238E27FC236}">
                <a16:creationId xmlns:a16="http://schemas.microsoft.com/office/drawing/2014/main" id="{989F5661-B8F6-4BF5-8AE5-D3A815C4C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76" y="2841429"/>
            <a:ext cx="4943475" cy="1666875"/>
          </a:xfrm>
          <a:prstGeom prst="rect">
            <a:avLst/>
          </a:prstGeom>
        </p:spPr>
      </p:pic>
    </p:spTree>
    <p:extLst>
      <p:ext uri="{BB962C8B-B14F-4D97-AF65-F5344CB8AC3E}">
        <p14:creationId xmlns:p14="http://schemas.microsoft.com/office/powerpoint/2010/main" val="2108379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dirty="0"/>
              <a:t> </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26</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883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3.1.3</a:t>
            </a:r>
            <a:r>
              <a:rPr lang="zh-CN" altLang="en-US" sz="2400" b="1" u="sng" dirty="0"/>
              <a:t> 分割算法复现</a:t>
            </a:r>
            <a:r>
              <a:rPr lang="zh-CN" altLang="en-US" sz="2400" dirty="0"/>
              <a:t>：</a:t>
            </a:r>
            <a:endParaRPr lang="en-US" altLang="zh-CN" sz="2400" dirty="0"/>
          </a:p>
          <a:p>
            <a:pPr algn="just"/>
            <a:r>
              <a:rPr lang="zh-CN" altLang="en-US" sz="2400" dirty="0"/>
              <a:t>调参方面 </a:t>
            </a:r>
            <a:r>
              <a:rPr lang="en-US" altLang="zh-CN" sz="2400" dirty="0" err="1"/>
              <a:t>contrastMap</a:t>
            </a:r>
            <a:r>
              <a:rPr lang="zh-CN" altLang="en-US" sz="2400" dirty="0"/>
              <a:t>不同参数对比：</a:t>
            </a:r>
            <a:endParaRPr lang="en-US" altLang="zh-CN" sz="2400" dirty="0"/>
          </a:p>
          <a:p>
            <a:pPr marL="457200" lvl="1" indent="0" algn="just">
              <a:buNone/>
            </a:pPr>
            <a:endParaRPr lang="en-US" altLang="zh-CN" dirty="0"/>
          </a:p>
          <a:p>
            <a:pPr lvl="3" algn="just"/>
            <a:endParaRPr lang="en-US" altLang="zh-CN" sz="1800" dirty="0"/>
          </a:p>
          <a:p>
            <a:pPr algn="just"/>
            <a:endParaRPr lang="en-US" altLang="zh-CN" sz="2400" dirty="0"/>
          </a:p>
        </p:txBody>
      </p:sp>
      <p:sp>
        <p:nvSpPr>
          <p:cNvPr id="3" name="文本框 2">
            <a:extLst>
              <a:ext uri="{FF2B5EF4-FFF2-40B4-BE49-F238E27FC236}">
                <a16:creationId xmlns:a16="http://schemas.microsoft.com/office/drawing/2014/main" id="{D65D7AD6-8D4A-48C8-B61C-2A8F0D04C7FF}"/>
              </a:ext>
            </a:extLst>
          </p:cNvPr>
          <p:cNvSpPr txBox="1"/>
          <p:nvPr/>
        </p:nvSpPr>
        <p:spPr>
          <a:xfrm>
            <a:off x="3171229" y="6260573"/>
            <a:ext cx="1261884" cy="369332"/>
          </a:xfrm>
          <a:prstGeom prst="rect">
            <a:avLst/>
          </a:prstGeom>
          <a:noFill/>
        </p:spPr>
        <p:txBody>
          <a:bodyPr wrap="none" rtlCol="0">
            <a:spAutoFit/>
          </a:bodyPr>
          <a:lstStyle/>
          <a:p>
            <a:r>
              <a:rPr lang="zh-CN" altLang="en-US" dirty="0"/>
              <a:t>阈值为</a:t>
            </a:r>
            <a:r>
              <a:rPr lang="en-US" altLang="zh-CN" dirty="0"/>
              <a:t>100</a:t>
            </a:r>
            <a:endParaRPr lang="zh-CN" altLang="en-US" dirty="0"/>
          </a:p>
        </p:txBody>
      </p:sp>
      <p:pic>
        <p:nvPicPr>
          <p:cNvPr id="7" name="图片 6">
            <a:extLst>
              <a:ext uri="{FF2B5EF4-FFF2-40B4-BE49-F238E27FC236}">
                <a16:creationId xmlns:a16="http://schemas.microsoft.com/office/drawing/2014/main" id="{733BA8E9-6518-4334-AF20-11C44B2762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5332" y="2329202"/>
            <a:ext cx="1273101" cy="2266120"/>
          </a:xfrm>
          <a:prstGeom prst="rect">
            <a:avLst/>
          </a:prstGeom>
        </p:spPr>
      </p:pic>
      <p:pic>
        <p:nvPicPr>
          <p:cNvPr id="12" name="图片 11">
            <a:extLst>
              <a:ext uri="{FF2B5EF4-FFF2-40B4-BE49-F238E27FC236}">
                <a16:creationId xmlns:a16="http://schemas.microsoft.com/office/drawing/2014/main" id="{E46FE200-CFAE-4AF8-8EB3-E00A55AEF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654" y="2329202"/>
            <a:ext cx="1273102" cy="2266121"/>
          </a:xfrm>
          <a:prstGeom prst="rect">
            <a:avLst/>
          </a:prstGeom>
        </p:spPr>
      </p:pic>
      <p:sp>
        <p:nvSpPr>
          <p:cNvPr id="14" name="文本框 13">
            <a:extLst>
              <a:ext uri="{FF2B5EF4-FFF2-40B4-BE49-F238E27FC236}">
                <a16:creationId xmlns:a16="http://schemas.microsoft.com/office/drawing/2014/main" id="{29C9A4FD-57CB-40C3-965B-F39AC5541ADD}"/>
              </a:ext>
            </a:extLst>
          </p:cNvPr>
          <p:cNvSpPr txBox="1"/>
          <p:nvPr/>
        </p:nvSpPr>
        <p:spPr>
          <a:xfrm>
            <a:off x="5411621" y="6282287"/>
            <a:ext cx="1261884" cy="369332"/>
          </a:xfrm>
          <a:prstGeom prst="rect">
            <a:avLst/>
          </a:prstGeom>
          <a:noFill/>
        </p:spPr>
        <p:txBody>
          <a:bodyPr wrap="none" rtlCol="0">
            <a:spAutoFit/>
          </a:bodyPr>
          <a:lstStyle/>
          <a:p>
            <a:r>
              <a:rPr lang="zh-CN" altLang="en-US" dirty="0"/>
              <a:t>阈值为</a:t>
            </a:r>
            <a:r>
              <a:rPr lang="en-US" altLang="zh-CN" dirty="0"/>
              <a:t>130</a:t>
            </a:r>
            <a:endParaRPr lang="zh-CN" altLang="en-US" dirty="0"/>
          </a:p>
        </p:txBody>
      </p:sp>
      <p:pic>
        <p:nvPicPr>
          <p:cNvPr id="15" name="图片 14">
            <a:extLst>
              <a:ext uri="{FF2B5EF4-FFF2-40B4-BE49-F238E27FC236}">
                <a16:creationId xmlns:a16="http://schemas.microsoft.com/office/drawing/2014/main" id="{2B0FFBAD-64EB-4694-92A1-859572CA90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1977" y="2329201"/>
            <a:ext cx="1273102" cy="2266121"/>
          </a:xfrm>
          <a:prstGeom prst="rect">
            <a:avLst/>
          </a:prstGeom>
        </p:spPr>
      </p:pic>
      <p:sp>
        <p:nvSpPr>
          <p:cNvPr id="17" name="文本框 16">
            <a:extLst>
              <a:ext uri="{FF2B5EF4-FFF2-40B4-BE49-F238E27FC236}">
                <a16:creationId xmlns:a16="http://schemas.microsoft.com/office/drawing/2014/main" id="{2550D41A-F1D0-429D-855E-FB148B6741C9}"/>
              </a:ext>
            </a:extLst>
          </p:cNvPr>
          <p:cNvSpPr txBox="1"/>
          <p:nvPr/>
        </p:nvSpPr>
        <p:spPr>
          <a:xfrm>
            <a:off x="7973195" y="6282287"/>
            <a:ext cx="1261884" cy="369332"/>
          </a:xfrm>
          <a:prstGeom prst="rect">
            <a:avLst/>
          </a:prstGeom>
          <a:noFill/>
        </p:spPr>
        <p:txBody>
          <a:bodyPr wrap="none" rtlCol="0">
            <a:spAutoFit/>
          </a:bodyPr>
          <a:lstStyle/>
          <a:p>
            <a:r>
              <a:rPr lang="zh-CN" altLang="en-US" dirty="0"/>
              <a:t>阈值为</a:t>
            </a:r>
            <a:r>
              <a:rPr lang="en-US" altLang="zh-CN" dirty="0"/>
              <a:t>150</a:t>
            </a:r>
            <a:endParaRPr lang="zh-CN" altLang="en-US" dirty="0"/>
          </a:p>
        </p:txBody>
      </p:sp>
      <p:pic>
        <p:nvPicPr>
          <p:cNvPr id="18" name="图片 17">
            <a:extLst>
              <a:ext uri="{FF2B5EF4-FFF2-40B4-BE49-F238E27FC236}">
                <a16:creationId xmlns:a16="http://schemas.microsoft.com/office/drawing/2014/main" id="{0AE0A6A5-A97D-45CE-AD7D-9E1873EEB4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944" y="3291581"/>
            <a:ext cx="1274056" cy="2266120"/>
          </a:xfrm>
          <a:prstGeom prst="rect">
            <a:avLst/>
          </a:prstGeom>
        </p:spPr>
      </p:pic>
      <p:sp>
        <p:nvSpPr>
          <p:cNvPr id="20" name="文本框 19">
            <a:extLst>
              <a:ext uri="{FF2B5EF4-FFF2-40B4-BE49-F238E27FC236}">
                <a16:creationId xmlns:a16="http://schemas.microsoft.com/office/drawing/2014/main" id="{0E109DB1-6A43-428F-A126-6549276E1522}"/>
              </a:ext>
            </a:extLst>
          </p:cNvPr>
          <p:cNvSpPr txBox="1"/>
          <p:nvPr/>
        </p:nvSpPr>
        <p:spPr>
          <a:xfrm>
            <a:off x="828807" y="6282288"/>
            <a:ext cx="646331" cy="369332"/>
          </a:xfrm>
          <a:prstGeom prst="rect">
            <a:avLst/>
          </a:prstGeom>
          <a:noFill/>
        </p:spPr>
        <p:txBody>
          <a:bodyPr wrap="none" rtlCol="0">
            <a:spAutoFit/>
          </a:bodyPr>
          <a:lstStyle/>
          <a:p>
            <a:r>
              <a:rPr lang="zh-CN" altLang="en-US" dirty="0"/>
              <a:t>原图</a:t>
            </a:r>
          </a:p>
        </p:txBody>
      </p:sp>
      <p:pic>
        <p:nvPicPr>
          <p:cNvPr id="13" name="图片 12">
            <a:extLst>
              <a:ext uri="{FF2B5EF4-FFF2-40B4-BE49-F238E27FC236}">
                <a16:creationId xmlns:a16="http://schemas.microsoft.com/office/drawing/2014/main" id="{231E3662-9076-48AE-A497-4E630114A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36350" y="5214067"/>
            <a:ext cx="1911067" cy="687269"/>
          </a:xfrm>
          <a:prstGeom prst="rect">
            <a:avLst/>
          </a:prstGeom>
        </p:spPr>
      </p:pic>
      <p:pic>
        <p:nvPicPr>
          <p:cNvPr id="16" name="图片 15">
            <a:extLst>
              <a:ext uri="{FF2B5EF4-FFF2-40B4-BE49-F238E27FC236}">
                <a16:creationId xmlns:a16="http://schemas.microsoft.com/office/drawing/2014/main" id="{19614581-6B24-438F-B948-E99B8F1BFB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07147" y="5439158"/>
            <a:ext cx="1976115" cy="401564"/>
          </a:xfrm>
          <a:prstGeom prst="rect">
            <a:avLst/>
          </a:prstGeom>
        </p:spPr>
      </p:pic>
      <p:pic>
        <p:nvPicPr>
          <p:cNvPr id="19" name="图片 18">
            <a:extLst>
              <a:ext uri="{FF2B5EF4-FFF2-40B4-BE49-F238E27FC236}">
                <a16:creationId xmlns:a16="http://schemas.microsoft.com/office/drawing/2014/main" id="{B4F0038A-CC0E-4A03-AA47-B23B0E2556C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1032" y="5456184"/>
            <a:ext cx="1874992" cy="367512"/>
          </a:xfrm>
          <a:prstGeom prst="rect">
            <a:avLst/>
          </a:prstGeom>
        </p:spPr>
      </p:pic>
      <p:pic>
        <p:nvPicPr>
          <p:cNvPr id="6" name="图片 5">
            <a:extLst>
              <a:ext uri="{FF2B5EF4-FFF2-40B4-BE49-F238E27FC236}">
                <a16:creationId xmlns:a16="http://schemas.microsoft.com/office/drawing/2014/main" id="{BBC1B7F9-920C-4D85-9F23-914D0651428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46431" y="2327502"/>
            <a:ext cx="1274056" cy="2267820"/>
          </a:xfrm>
          <a:prstGeom prst="rect">
            <a:avLst/>
          </a:prstGeom>
        </p:spPr>
      </p:pic>
      <p:pic>
        <p:nvPicPr>
          <p:cNvPr id="9" name="图片 8">
            <a:extLst>
              <a:ext uri="{FF2B5EF4-FFF2-40B4-BE49-F238E27FC236}">
                <a16:creationId xmlns:a16="http://schemas.microsoft.com/office/drawing/2014/main" id="{5C48B896-74CC-4007-900E-E45924F658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13794" y="5456184"/>
            <a:ext cx="1557867" cy="453793"/>
          </a:xfrm>
          <a:prstGeom prst="rect">
            <a:avLst/>
          </a:prstGeom>
        </p:spPr>
      </p:pic>
      <p:sp>
        <p:nvSpPr>
          <p:cNvPr id="21" name="文本框 20">
            <a:extLst>
              <a:ext uri="{FF2B5EF4-FFF2-40B4-BE49-F238E27FC236}">
                <a16:creationId xmlns:a16="http://schemas.microsoft.com/office/drawing/2014/main" id="{AF4A4B75-A1FB-4AF8-AF73-9A9E90D28E60}"/>
              </a:ext>
            </a:extLst>
          </p:cNvPr>
          <p:cNvSpPr txBox="1"/>
          <p:nvPr/>
        </p:nvSpPr>
        <p:spPr>
          <a:xfrm>
            <a:off x="10252517" y="6289173"/>
            <a:ext cx="1261884" cy="369332"/>
          </a:xfrm>
          <a:prstGeom prst="rect">
            <a:avLst/>
          </a:prstGeom>
          <a:noFill/>
        </p:spPr>
        <p:txBody>
          <a:bodyPr wrap="none" rtlCol="0">
            <a:spAutoFit/>
          </a:bodyPr>
          <a:lstStyle/>
          <a:p>
            <a:r>
              <a:rPr lang="zh-CN" altLang="en-US" dirty="0"/>
              <a:t>阈值为</a:t>
            </a:r>
            <a:r>
              <a:rPr lang="en-US" altLang="zh-CN" dirty="0"/>
              <a:t>160</a:t>
            </a:r>
            <a:endParaRPr lang="zh-CN" altLang="en-US" dirty="0"/>
          </a:p>
        </p:txBody>
      </p:sp>
    </p:spTree>
    <p:extLst>
      <p:ext uri="{BB962C8B-B14F-4D97-AF65-F5344CB8AC3E}">
        <p14:creationId xmlns:p14="http://schemas.microsoft.com/office/powerpoint/2010/main" val="3350357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dirty="0"/>
              <a:t> </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27</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883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3.1.3</a:t>
            </a:r>
            <a:r>
              <a:rPr lang="zh-CN" altLang="en-US" sz="2400" b="1" u="sng" dirty="0"/>
              <a:t> 分割算法复现</a:t>
            </a:r>
            <a:r>
              <a:rPr lang="zh-CN" altLang="en-US" sz="2400" dirty="0"/>
              <a:t>：关于阈值</a:t>
            </a:r>
            <a:endParaRPr lang="en-US" altLang="zh-CN" dirty="0"/>
          </a:p>
          <a:p>
            <a:pPr lvl="3" algn="just"/>
            <a:endParaRPr lang="en-US" altLang="zh-CN" sz="1800" dirty="0"/>
          </a:p>
          <a:p>
            <a:pPr algn="just"/>
            <a:endParaRPr lang="en-US" altLang="zh-CN" sz="2400" dirty="0"/>
          </a:p>
        </p:txBody>
      </p:sp>
      <p:sp>
        <p:nvSpPr>
          <p:cNvPr id="3" name="文本框 2">
            <a:extLst>
              <a:ext uri="{FF2B5EF4-FFF2-40B4-BE49-F238E27FC236}">
                <a16:creationId xmlns:a16="http://schemas.microsoft.com/office/drawing/2014/main" id="{D65D7AD6-8D4A-48C8-B61C-2A8F0D04C7FF}"/>
              </a:ext>
            </a:extLst>
          </p:cNvPr>
          <p:cNvSpPr txBox="1"/>
          <p:nvPr/>
        </p:nvSpPr>
        <p:spPr>
          <a:xfrm>
            <a:off x="3979438" y="1760468"/>
            <a:ext cx="1261884" cy="369332"/>
          </a:xfrm>
          <a:prstGeom prst="rect">
            <a:avLst/>
          </a:prstGeom>
          <a:noFill/>
        </p:spPr>
        <p:txBody>
          <a:bodyPr wrap="none" rtlCol="0">
            <a:spAutoFit/>
          </a:bodyPr>
          <a:lstStyle/>
          <a:p>
            <a:r>
              <a:rPr lang="zh-CN" altLang="en-US" dirty="0"/>
              <a:t>阈值为</a:t>
            </a:r>
            <a:r>
              <a:rPr lang="en-US" altLang="zh-CN" dirty="0"/>
              <a:t>100</a:t>
            </a:r>
            <a:endParaRPr lang="zh-CN" altLang="en-US" dirty="0"/>
          </a:p>
        </p:txBody>
      </p:sp>
      <p:sp>
        <p:nvSpPr>
          <p:cNvPr id="14" name="文本框 13">
            <a:extLst>
              <a:ext uri="{FF2B5EF4-FFF2-40B4-BE49-F238E27FC236}">
                <a16:creationId xmlns:a16="http://schemas.microsoft.com/office/drawing/2014/main" id="{29C9A4FD-57CB-40C3-965B-F39AC5541ADD}"/>
              </a:ext>
            </a:extLst>
          </p:cNvPr>
          <p:cNvSpPr txBox="1"/>
          <p:nvPr/>
        </p:nvSpPr>
        <p:spPr>
          <a:xfrm>
            <a:off x="9426904" y="1760468"/>
            <a:ext cx="1261884" cy="369332"/>
          </a:xfrm>
          <a:prstGeom prst="rect">
            <a:avLst/>
          </a:prstGeom>
          <a:noFill/>
        </p:spPr>
        <p:txBody>
          <a:bodyPr wrap="none" rtlCol="0">
            <a:spAutoFit/>
          </a:bodyPr>
          <a:lstStyle/>
          <a:p>
            <a:r>
              <a:rPr lang="zh-CN" altLang="en-US" dirty="0"/>
              <a:t>阈值为</a:t>
            </a:r>
            <a:r>
              <a:rPr lang="en-US" altLang="zh-CN" dirty="0"/>
              <a:t>160</a:t>
            </a:r>
            <a:endParaRPr lang="zh-CN" altLang="en-US" dirty="0"/>
          </a:p>
        </p:txBody>
      </p:sp>
      <p:sp>
        <p:nvSpPr>
          <p:cNvPr id="17" name="文本框 16">
            <a:extLst>
              <a:ext uri="{FF2B5EF4-FFF2-40B4-BE49-F238E27FC236}">
                <a16:creationId xmlns:a16="http://schemas.microsoft.com/office/drawing/2014/main" id="{2550D41A-F1D0-429D-855E-FB148B6741C9}"/>
              </a:ext>
            </a:extLst>
          </p:cNvPr>
          <p:cNvSpPr txBox="1"/>
          <p:nvPr/>
        </p:nvSpPr>
        <p:spPr>
          <a:xfrm>
            <a:off x="6703171" y="1760468"/>
            <a:ext cx="1261884" cy="369332"/>
          </a:xfrm>
          <a:prstGeom prst="rect">
            <a:avLst/>
          </a:prstGeom>
          <a:noFill/>
        </p:spPr>
        <p:txBody>
          <a:bodyPr wrap="none" rtlCol="0">
            <a:spAutoFit/>
          </a:bodyPr>
          <a:lstStyle/>
          <a:p>
            <a:r>
              <a:rPr lang="zh-CN" altLang="en-US" dirty="0"/>
              <a:t>阈值为</a:t>
            </a:r>
            <a:r>
              <a:rPr lang="en-US" altLang="zh-CN" dirty="0"/>
              <a:t>150</a:t>
            </a:r>
            <a:endParaRPr lang="zh-CN" altLang="en-US" dirty="0"/>
          </a:p>
        </p:txBody>
      </p:sp>
      <p:pic>
        <p:nvPicPr>
          <p:cNvPr id="7" name="图片 6">
            <a:extLst>
              <a:ext uri="{FF2B5EF4-FFF2-40B4-BE49-F238E27FC236}">
                <a16:creationId xmlns:a16="http://schemas.microsoft.com/office/drawing/2014/main" id="{F288D705-8FCE-458C-AAB1-05BBA916A1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332" y="2327589"/>
            <a:ext cx="1811867" cy="1358900"/>
          </a:xfrm>
          <a:prstGeom prst="rect">
            <a:avLst/>
          </a:prstGeom>
        </p:spPr>
      </p:pic>
      <p:sp>
        <p:nvSpPr>
          <p:cNvPr id="13" name="文本框 12">
            <a:extLst>
              <a:ext uri="{FF2B5EF4-FFF2-40B4-BE49-F238E27FC236}">
                <a16:creationId xmlns:a16="http://schemas.microsoft.com/office/drawing/2014/main" id="{7A3CABB9-4B12-4A8A-BF8A-CAE276C171CA}"/>
              </a:ext>
            </a:extLst>
          </p:cNvPr>
          <p:cNvSpPr txBox="1"/>
          <p:nvPr/>
        </p:nvSpPr>
        <p:spPr>
          <a:xfrm>
            <a:off x="1387099" y="1760468"/>
            <a:ext cx="646331" cy="369332"/>
          </a:xfrm>
          <a:prstGeom prst="rect">
            <a:avLst/>
          </a:prstGeom>
          <a:noFill/>
        </p:spPr>
        <p:txBody>
          <a:bodyPr wrap="none" rtlCol="0">
            <a:spAutoFit/>
          </a:bodyPr>
          <a:lstStyle/>
          <a:p>
            <a:r>
              <a:rPr lang="zh-CN" altLang="en-US" dirty="0"/>
              <a:t>原图</a:t>
            </a:r>
          </a:p>
        </p:txBody>
      </p:sp>
      <p:pic>
        <p:nvPicPr>
          <p:cNvPr id="10" name="图片 9">
            <a:extLst>
              <a:ext uri="{FF2B5EF4-FFF2-40B4-BE49-F238E27FC236}">
                <a16:creationId xmlns:a16="http://schemas.microsoft.com/office/drawing/2014/main" id="{922844B6-0CE2-4072-9EDA-6F3ADC37B2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8402" y="2327590"/>
            <a:ext cx="1808098" cy="1358899"/>
          </a:xfrm>
          <a:prstGeom prst="rect">
            <a:avLst/>
          </a:prstGeom>
        </p:spPr>
      </p:pic>
      <p:pic>
        <p:nvPicPr>
          <p:cNvPr id="15" name="图片 14">
            <a:extLst>
              <a:ext uri="{FF2B5EF4-FFF2-40B4-BE49-F238E27FC236}">
                <a16:creationId xmlns:a16="http://schemas.microsoft.com/office/drawing/2014/main" id="{7F3A3DE9-05AB-4B31-875A-C00D81927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0143" y="2324758"/>
            <a:ext cx="1811867" cy="1361731"/>
          </a:xfrm>
          <a:prstGeom prst="rect">
            <a:avLst/>
          </a:prstGeom>
        </p:spPr>
      </p:pic>
      <p:pic>
        <p:nvPicPr>
          <p:cNvPr id="18" name="图片 17">
            <a:extLst>
              <a:ext uri="{FF2B5EF4-FFF2-40B4-BE49-F238E27FC236}">
                <a16:creationId xmlns:a16="http://schemas.microsoft.com/office/drawing/2014/main" id="{D4F71550-DE74-4948-9F57-17E5E6A3FF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5653" y="2324758"/>
            <a:ext cx="1811867" cy="1361731"/>
          </a:xfrm>
          <a:prstGeom prst="rect">
            <a:avLst/>
          </a:prstGeom>
        </p:spPr>
      </p:pic>
      <p:pic>
        <p:nvPicPr>
          <p:cNvPr id="22" name="图片 21">
            <a:extLst>
              <a:ext uri="{FF2B5EF4-FFF2-40B4-BE49-F238E27FC236}">
                <a16:creationId xmlns:a16="http://schemas.microsoft.com/office/drawing/2014/main" id="{CC92C1A7-A9FC-43FB-97CC-D572036B89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4330" y="4302348"/>
            <a:ext cx="1811868" cy="1358901"/>
          </a:xfrm>
          <a:prstGeom prst="rect">
            <a:avLst/>
          </a:prstGeom>
        </p:spPr>
      </p:pic>
      <p:pic>
        <p:nvPicPr>
          <p:cNvPr id="24" name="图片 23">
            <a:extLst>
              <a:ext uri="{FF2B5EF4-FFF2-40B4-BE49-F238E27FC236}">
                <a16:creationId xmlns:a16="http://schemas.microsoft.com/office/drawing/2014/main" id="{202EDE6A-3A71-4B5C-AD07-8F479D27279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04446" y="4302348"/>
            <a:ext cx="1811868" cy="1361732"/>
          </a:xfrm>
          <a:prstGeom prst="rect">
            <a:avLst/>
          </a:prstGeom>
        </p:spPr>
      </p:pic>
      <p:pic>
        <p:nvPicPr>
          <p:cNvPr id="27" name="图片 26">
            <a:extLst>
              <a:ext uri="{FF2B5EF4-FFF2-40B4-BE49-F238E27FC236}">
                <a16:creationId xmlns:a16="http://schemas.microsoft.com/office/drawing/2014/main" id="{8614D3EA-E9C3-4C3D-AAFB-6F77A2F795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26198" y="4302348"/>
            <a:ext cx="1811868" cy="1361732"/>
          </a:xfrm>
          <a:prstGeom prst="rect">
            <a:avLst/>
          </a:prstGeom>
        </p:spPr>
      </p:pic>
      <p:pic>
        <p:nvPicPr>
          <p:cNvPr id="29" name="图片 28">
            <a:extLst>
              <a:ext uri="{FF2B5EF4-FFF2-40B4-BE49-F238E27FC236}">
                <a16:creationId xmlns:a16="http://schemas.microsoft.com/office/drawing/2014/main" id="{CCA1E8DD-56F6-4FBA-8236-F482AA927D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55653" y="4299517"/>
            <a:ext cx="1811868" cy="1361732"/>
          </a:xfrm>
          <a:prstGeom prst="rect">
            <a:avLst/>
          </a:prstGeom>
        </p:spPr>
      </p:pic>
    </p:spTree>
    <p:extLst>
      <p:ext uri="{BB962C8B-B14F-4D97-AF65-F5344CB8AC3E}">
        <p14:creationId xmlns:p14="http://schemas.microsoft.com/office/powerpoint/2010/main" val="3473445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dirty="0"/>
              <a:t> </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28</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883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3.1.3</a:t>
            </a:r>
            <a:r>
              <a:rPr lang="zh-CN" altLang="en-US" sz="2400" b="1" u="sng" dirty="0"/>
              <a:t> 分割算法复现</a:t>
            </a:r>
            <a:r>
              <a:rPr lang="zh-CN" altLang="en-US" sz="2400" dirty="0"/>
              <a:t>：问题一 顶部有相近颜色的遮挡物</a:t>
            </a:r>
            <a:endParaRPr lang="en-US" altLang="zh-CN" dirty="0"/>
          </a:p>
          <a:p>
            <a:pPr lvl="3" algn="just"/>
            <a:endParaRPr lang="en-US" altLang="zh-CN" sz="1800" dirty="0"/>
          </a:p>
          <a:p>
            <a:pPr algn="just"/>
            <a:endParaRPr lang="en-US" altLang="zh-CN" sz="2400" dirty="0"/>
          </a:p>
        </p:txBody>
      </p:sp>
      <p:sp>
        <p:nvSpPr>
          <p:cNvPr id="3" name="文本框 2">
            <a:extLst>
              <a:ext uri="{FF2B5EF4-FFF2-40B4-BE49-F238E27FC236}">
                <a16:creationId xmlns:a16="http://schemas.microsoft.com/office/drawing/2014/main" id="{D65D7AD6-8D4A-48C8-B61C-2A8F0D04C7FF}"/>
              </a:ext>
            </a:extLst>
          </p:cNvPr>
          <p:cNvSpPr txBox="1"/>
          <p:nvPr/>
        </p:nvSpPr>
        <p:spPr>
          <a:xfrm>
            <a:off x="3881843" y="1760468"/>
            <a:ext cx="1261884" cy="369332"/>
          </a:xfrm>
          <a:prstGeom prst="rect">
            <a:avLst/>
          </a:prstGeom>
          <a:noFill/>
        </p:spPr>
        <p:txBody>
          <a:bodyPr wrap="none" rtlCol="0">
            <a:spAutoFit/>
          </a:bodyPr>
          <a:lstStyle/>
          <a:p>
            <a:r>
              <a:rPr lang="zh-CN" altLang="en-US" dirty="0"/>
              <a:t>阈值为</a:t>
            </a:r>
            <a:r>
              <a:rPr lang="en-US" altLang="zh-CN" dirty="0"/>
              <a:t>100</a:t>
            </a:r>
            <a:endParaRPr lang="zh-CN" altLang="en-US" dirty="0"/>
          </a:p>
        </p:txBody>
      </p:sp>
      <p:sp>
        <p:nvSpPr>
          <p:cNvPr id="14" name="文本框 13">
            <a:extLst>
              <a:ext uri="{FF2B5EF4-FFF2-40B4-BE49-F238E27FC236}">
                <a16:creationId xmlns:a16="http://schemas.microsoft.com/office/drawing/2014/main" id="{29C9A4FD-57CB-40C3-965B-F39AC5541ADD}"/>
              </a:ext>
            </a:extLst>
          </p:cNvPr>
          <p:cNvSpPr txBox="1"/>
          <p:nvPr/>
        </p:nvSpPr>
        <p:spPr>
          <a:xfrm>
            <a:off x="9519147" y="1760468"/>
            <a:ext cx="1261884" cy="369332"/>
          </a:xfrm>
          <a:prstGeom prst="rect">
            <a:avLst/>
          </a:prstGeom>
          <a:noFill/>
        </p:spPr>
        <p:txBody>
          <a:bodyPr wrap="none" rtlCol="0">
            <a:spAutoFit/>
          </a:bodyPr>
          <a:lstStyle/>
          <a:p>
            <a:r>
              <a:rPr lang="zh-CN" altLang="en-US" dirty="0"/>
              <a:t>阈值为</a:t>
            </a:r>
            <a:r>
              <a:rPr lang="en-US" altLang="zh-CN" dirty="0"/>
              <a:t>160</a:t>
            </a:r>
            <a:endParaRPr lang="zh-CN" altLang="en-US" dirty="0"/>
          </a:p>
        </p:txBody>
      </p:sp>
      <p:sp>
        <p:nvSpPr>
          <p:cNvPr id="17" name="文本框 16">
            <a:extLst>
              <a:ext uri="{FF2B5EF4-FFF2-40B4-BE49-F238E27FC236}">
                <a16:creationId xmlns:a16="http://schemas.microsoft.com/office/drawing/2014/main" id="{2550D41A-F1D0-429D-855E-FB148B6741C9}"/>
              </a:ext>
            </a:extLst>
          </p:cNvPr>
          <p:cNvSpPr txBox="1"/>
          <p:nvPr/>
        </p:nvSpPr>
        <p:spPr>
          <a:xfrm>
            <a:off x="6700495" y="1751403"/>
            <a:ext cx="1261884" cy="369332"/>
          </a:xfrm>
          <a:prstGeom prst="rect">
            <a:avLst/>
          </a:prstGeom>
          <a:noFill/>
        </p:spPr>
        <p:txBody>
          <a:bodyPr wrap="none" rtlCol="0">
            <a:spAutoFit/>
          </a:bodyPr>
          <a:lstStyle/>
          <a:p>
            <a:r>
              <a:rPr lang="zh-CN" altLang="en-US" dirty="0"/>
              <a:t>阈值为</a:t>
            </a:r>
            <a:r>
              <a:rPr lang="en-US" altLang="zh-CN" dirty="0"/>
              <a:t>150</a:t>
            </a:r>
            <a:endParaRPr lang="zh-CN" altLang="en-US" dirty="0"/>
          </a:p>
        </p:txBody>
      </p:sp>
      <p:sp>
        <p:nvSpPr>
          <p:cNvPr id="13" name="文本框 12">
            <a:extLst>
              <a:ext uri="{FF2B5EF4-FFF2-40B4-BE49-F238E27FC236}">
                <a16:creationId xmlns:a16="http://schemas.microsoft.com/office/drawing/2014/main" id="{7A3CABB9-4B12-4A8A-BF8A-CAE276C171CA}"/>
              </a:ext>
            </a:extLst>
          </p:cNvPr>
          <p:cNvSpPr txBox="1"/>
          <p:nvPr/>
        </p:nvSpPr>
        <p:spPr>
          <a:xfrm>
            <a:off x="1125479" y="1760468"/>
            <a:ext cx="646331" cy="369332"/>
          </a:xfrm>
          <a:prstGeom prst="rect">
            <a:avLst/>
          </a:prstGeom>
          <a:noFill/>
        </p:spPr>
        <p:txBody>
          <a:bodyPr wrap="none" rtlCol="0">
            <a:spAutoFit/>
          </a:bodyPr>
          <a:lstStyle/>
          <a:p>
            <a:r>
              <a:rPr lang="zh-CN" altLang="en-US" dirty="0"/>
              <a:t>原图</a:t>
            </a:r>
          </a:p>
        </p:txBody>
      </p:sp>
      <p:pic>
        <p:nvPicPr>
          <p:cNvPr id="6" name="图片 5">
            <a:extLst>
              <a:ext uri="{FF2B5EF4-FFF2-40B4-BE49-F238E27FC236}">
                <a16:creationId xmlns:a16="http://schemas.microsoft.com/office/drawing/2014/main" id="{B8452ED6-46D8-4C7D-A442-F609DF97A4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622" y="2248311"/>
            <a:ext cx="2352043" cy="1764032"/>
          </a:xfrm>
          <a:prstGeom prst="rect">
            <a:avLst/>
          </a:prstGeom>
        </p:spPr>
      </p:pic>
      <p:pic>
        <p:nvPicPr>
          <p:cNvPr id="9" name="图片 8">
            <a:extLst>
              <a:ext uri="{FF2B5EF4-FFF2-40B4-BE49-F238E27FC236}">
                <a16:creationId xmlns:a16="http://schemas.microsoft.com/office/drawing/2014/main" id="{819188CB-3B6E-4E41-9350-D571E0C9CC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6763" y="2263758"/>
            <a:ext cx="2352043" cy="1767707"/>
          </a:xfrm>
          <a:prstGeom prst="rect">
            <a:avLst/>
          </a:prstGeom>
        </p:spPr>
      </p:pic>
      <p:pic>
        <p:nvPicPr>
          <p:cNvPr id="12" name="图片 11">
            <a:extLst>
              <a:ext uri="{FF2B5EF4-FFF2-40B4-BE49-F238E27FC236}">
                <a16:creationId xmlns:a16="http://schemas.microsoft.com/office/drawing/2014/main" id="{D0B1C97D-0C77-4705-B4E3-FBF3B0D614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7859" y="2248311"/>
            <a:ext cx="2347155" cy="1764034"/>
          </a:xfrm>
          <a:prstGeom prst="rect">
            <a:avLst/>
          </a:prstGeom>
        </p:spPr>
      </p:pic>
      <p:pic>
        <p:nvPicPr>
          <p:cNvPr id="19" name="图片 18">
            <a:extLst>
              <a:ext uri="{FF2B5EF4-FFF2-40B4-BE49-F238E27FC236}">
                <a16:creationId xmlns:a16="http://schemas.microsoft.com/office/drawing/2014/main" id="{0F5A1D4E-357B-4A07-B04D-C9A3D7B67A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4067" y="2244636"/>
            <a:ext cx="2352043" cy="1767707"/>
          </a:xfrm>
          <a:prstGeom prst="rect">
            <a:avLst/>
          </a:prstGeom>
        </p:spPr>
      </p:pic>
      <p:pic>
        <p:nvPicPr>
          <p:cNvPr id="25" name="图片 24">
            <a:extLst>
              <a:ext uri="{FF2B5EF4-FFF2-40B4-BE49-F238E27FC236}">
                <a16:creationId xmlns:a16="http://schemas.microsoft.com/office/drawing/2014/main" id="{AFE7DC11-76A6-4154-8DCF-14ECB21524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845" y="4653644"/>
            <a:ext cx="1559443" cy="1560890"/>
          </a:xfrm>
          <a:prstGeom prst="rect">
            <a:avLst/>
          </a:prstGeom>
        </p:spPr>
      </p:pic>
      <p:pic>
        <p:nvPicPr>
          <p:cNvPr id="30" name="图片 29">
            <a:extLst>
              <a:ext uri="{FF2B5EF4-FFF2-40B4-BE49-F238E27FC236}">
                <a16:creationId xmlns:a16="http://schemas.microsoft.com/office/drawing/2014/main" id="{87CC1EBE-FCB8-4E22-B944-8F8441968C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33059" y="4653644"/>
            <a:ext cx="1559449" cy="1560893"/>
          </a:xfrm>
          <a:prstGeom prst="rect">
            <a:avLst/>
          </a:prstGeom>
        </p:spPr>
      </p:pic>
      <p:pic>
        <p:nvPicPr>
          <p:cNvPr id="32" name="图片 31">
            <a:extLst>
              <a:ext uri="{FF2B5EF4-FFF2-40B4-BE49-F238E27FC236}">
                <a16:creationId xmlns:a16="http://schemas.microsoft.com/office/drawing/2014/main" id="{DF927EB4-28E6-4D67-90F2-14BE947B358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51711" y="4653644"/>
            <a:ext cx="1559450" cy="1560894"/>
          </a:xfrm>
          <a:prstGeom prst="rect">
            <a:avLst/>
          </a:prstGeom>
        </p:spPr>
      </p:pic>
      <p:pic>
        <p:nvPicPr>
          <p:cNvPr id="34" name="图片 33">
            <a:extLst>
              <a:ext uri="{FF2B5EF4-FFF2-40B4-BE49-F238E27FC236}">
                <a16:creationId xmlns:a16="http://schemas.microsoft.com/office/drawing/2014/main" id="{A10F3F27-2DDA-4AFA-8642-4E6516B3D28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70363" y="4653644"/>
            <a:ext cx="1559450" cy="1560894"/>
          </a:xfrm>
          <a:prstGeom prst="rect">
            <a:avLst/>
          </a:prstGeom>
        </p:spPr>
      </p:pic>
    </p:spTree>
    <p:extLst>
      <p:ext uri="{BB962C8B-B14F-4D97-AF65-F5344CB8AC3E}">
        <p14:creationId xmlns:p14="http://schemas.microsoft.com/office/powerpoint/2010/main" val="769014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dirty="0"/>
              <a:t> </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29</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883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3.1.3</a:t>
            </a:r>
            <a:r>
              <a:rPr lang="zh-CN" altLang="en-US" sz="2400" b="1" u="sng" dirty="0"/>
              <a:t> 分割算法复现</a:t>
            </a:r>
            <a:r>
              <a:rPr lang="zh-CN" altLang="en-US" sz="2400" dirty="0"/>
              <a:t>：问题一 顶部有相近颜色的遮挡物</a:t>
            </a:r>
            <a:endParaRPr lang="en-US" altLang="zh-CN" sz="2400" dirty="0"/>
          </a:p>
          <a:p>
            <a:pPr algn="just"/>
            <a:r>
              <a:rPr lang="zh-CN" altLang="en-US" sz="2400" dirty="0"/>
              <a:t>解决方法一：提高阈值到</a:t>
            </a:r>
            <a:r>
              <a:rPr lang="en-US" altLang="zh-CN" sz="2400" dirty="0"/>
              <a:t>180</a:t>
            </a:r>
            <a:r>
              <a:rPr lang="zh-CN" altLang="en-US" sz="2400" dirty="0"/>
              <a:t>，</a:t>
            </a:r>
            <a:r>
              <a:rPr lang="en-US" altLang="zh-CN" sz="2400" dirty="0"/>
              <a:t>200</a:t>
            </a:r>
            <a:endParaRPr lang="en-US" altLang="zh-CN" dirty="0"/>
          </a:p>
          <a:p>
            <a:pPr lvl="3" algn="just"/>
            <a:endParaRPr lang="en-US" altLang="zh-CN" sz="1800" dirty="0"/>
          </a:p>
          <a:p>
            <a:pPr algn="just"/>
            <a:endParaRPr lang="en-US" altLang="zh-CN" sz="2400" dirty="0"/>
          </a:p>
        </p:txBody>
      </p:sp>
      <p:sp>
        <p:nvSpPr>
          <p:cNvPr id="3" name="文本框 2">
            <a:extLst>
              <a:ext uri="{FF2B5EF4-FFF2-40B4-BE49-F238E27FC236}">
                <a16:creationId xmlns:a16="http://schemas.microsoft.com/office/drawing/2014/main" id="{D65D7AD6-8D4A-48C8-B61C-2A8F0D04C7FF}"/>
              </a:ext>
            </a:extLst>
          </p:cNvPr>
          <p:cNvSpPr txBox="1"/>
          <p:nvPr/>
        </p:nvSpPr>
        <p:spPr>
          <a:xfrm>
            <a:off x="3881843" y="2143437"/>
            <a:ext cx="1261884" cy="369332"/>
          </a:xfrm>
          <a:prstGeom prst="rect">
            <a:avLst/>
          </a:prstGeom>
          <a:noFill/>
        </p:spPr>
        <p:txBody>
          <a:bodyPr wrap="none" rtlCol="0">
            <a:spAutoFit/>
          </a:bodyPr>
          <a:lstStyle/>
          <a:p>
            <a:r>
              <a:rPr lang="zh-CN" altLang="en-US" dirty="0"/>
              <a:t>阈值为</a:t>
            </a:r>
            <a:r>
              <a:rPr lang="en-US" altLang="zh-CN" dirty="0"/>
              <a:t>200</a:t>
            </a:r>
            <a:endParaRPr lang="zh-CN" altLang="en-US" dirty="0"/>
          </a:p>
        </p:txBody>
      </p:sp>
      <p:sp>
        <p:nvSpPr>
          <p:cNvPr id="14" name="文本框 13">
            <a:extLst>
              <a:ext uri="{FF2B5EF4-FFF2-40B4-BE49-F238E27FC236}">
                <a16:creationId xmlns:a16="http://schemas.microsoft.com/office/drawing/2014/main" id="{29C9A4FD-57CB-40C3-965B-F39AC5541ADD}"/>
              </a:ext>
            </a:extLst>
          </p:cNvPr>
          <p:cNvSpPr txBox="1"/>
          <p:nvPr/>
        </p:nvSpPr>
        <p:spPr>
          <a:xfrm>
            <a:off x="9519147" y="2143437"/>
            <a:ext cx="1261884" cy="369332"/>
          </a:xfrm>
          <a:prstGeom prst="rect">
            <a:avLst/>
          </a:prstGeom>
          <a:noFill/>
        </p:spPr>
        <p:txBody>
          <a:bodyPr wrap="none" rtlCol="0">
            <a:spAutoFit/>
          </a:bodyPr>
          <a:lstStyle/>
          <a:p>
            <a:r>
              <a:rPr lang="zh-CN" altLang="en-US" dirty="0"/>
              <a:t>阈值为</a:t>
            </a:r>
            <a:r>
              <a:rPr lang="en-US" altLang="zh-CN" dirty="0"/>
              <a:t>160</a:t>
            </a:r>
            <a:endParaRPr lang="zh-CN" altLang="en-US" dirty="0"/>
          </a:p>
        </p:txBody>
      </p:sp>
      <p:sp>
        <p:nvSpPr>
          <p:cNvPr id="17" name="文本框 16">
            <a:extLst>
              <a:ext uri="{FF2B5EF4-FFF2-40B4-BE49-F238E27FC236}">
                <a16:creationId xmlns:a16="http://schemas.microsoft.com/office/drawing/2014/main" id="{2550D41A-F1D0-429D-855E-FB148B6741C9}"/>
              </a:ext>
            </a:extLst>
          </p:cNvPr>
          <p:cNvSpPr txBox="1"/>
          <p:nvPr/>
        </p:nvSpPr>
        <p:spPr>
          <a:xfrm>
            <a:off x="6700495" y="2134372"/>
            <a:ext cx="1261884" cy="369332"/>
          </a:xfrm>
          <a:prstGeom prst="rect">
            <a:avLst/>
          </a:prstGeom>
          <a:noFill/>
        </p:spPr>
        <p:txBody>
          <a:bodyPr wrap="none" rtlCol="0">
            <a:spAutoFit/>
          </a:bodyPr>
          <a:lstStyle/>
          <a:p>
            <a:r>
              <a:rPr lang="zh-CN" altLang="en-US" dirty="0"/>
              <a:t>阈值为</a:t>
            </a:r>
            <a:r>
              <a:rPr lang="en-US" altLang="zh-CN" dirty="0"/>
              <a:t>150</a:t>
            </a:r>
            <a:endParaRPr lang="zh-CN" altLang="en-US" dirty="0"/>
          </a:p>
        </p:txBody>
      </p:sp>
      <p:sp>
        <p:nvSpPr>
          <p:cNvPr id="13" name="文本框 12">
            <a:extLst>
              <a:ext uri="{FF2B5EF4-FFF2-40B4-BE49-F238E27FC236}">
                <a16:creationId xmlns:a16="http://schemas.microsoft.com/office/drawing/2014/main" id="{7A3CABB9-4B12-4A8A-BF8A-CAE276C171CA}"/>
              </a:ext>
            </a:extLst>
          </p:cNvPr>
          <p:cNvSpPr txBox="1"/>
          <p:nvPr/>
        </p:nvSpPr>
        <p:spPr>
          <a:xfrm>
            <a:off x="1125479" y="2143437"/>
            <a:ext cx="646331" cy="369332"/>
          </a:xfrm>
          <a:prstGeom prst="rect">
            <a:avLst/>
          </a:prstGeom>
          <a:noFill/>
        </p:spPr>
        <p:txBody>
          <a:bodyPr wrap="none" rtlCol="0">
            <a:spAutoFit/>
          </a:bodyPr>
          <a:lstStyle/>
          <a:p>
            <a:r>
              <a:rPr lang="zh-CN" altLang="en-US" dirty="0"/>
              <a:t>原图</a:t>
            </a:r>
          </a:p>
        </p:txBody>
      </p:sp>
      <p:pic>
        <p:nvPicPr>
          <p:cNvPr id="6" name="图片 5">
            <a:extLst>
              <a:ext uri="{FF2B5EF4-FFF2-40B4-BE49-F238E27FC236}">
                <a16:creationId xmlns:a16="http://schemas.microsoft.com/office/drawing/2014/main" id="{B8452ED6-46D8-4C7D-A442-F609DF97A4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622" y="2650402"/>
            <a:ext cx="2352043" cy="1764032"/>
          </a:xfrm>
          <a:prstGeom prst="rect">
            <a:avLst/>
          </a:prstGeom>
        </p:spPr>
      </p:pic>
      <p:pic>
        <p:nvPicPr>
          <p:cNvPr id="12" name="图片 11">
            <a:extLst>
              <a:ext uri="{FF2B5EF4-FFF2-40B4-BE49-F238E27FC236}">
                <a16:creationId xmlns:a16="http://schemas.microsoft.com/office/drawing/2014/main" id="{D0B1C97D-0C77-4705-B4E3-FBF3B0D614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7859" y="2631280"/>
            <a:ext cx="2347155" cy="1764034"/>
          </a:xfrm>
          <a:prstGeom prst="rect">
            <a:avLst/>
          </a:prstGeom>
        </p:spPr>
      </p:pic>
      <p:pic>
        <p:nvPicPr>
          <p:cNvPr id="19" name="图片 18">
            <a:extLst>
              <a:ext uri="{FF2B5EF4-FFF2-40B4-BE49-F238E27FC236}">
                <a16:creationId xmlns:a16="http://schemas.microsoft.com/office/drawing/2014/main" id="{0F5A1D4E-357B-4A07-B04D-C9A3D7B67A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74067" y="2627605"/>
            <a:ext cx="2352043" cy="1767707"/>
          </a:xfrm>
          <a:prstGeom prst="rect">
            <a:avLst/>
          </a:prstGeom>
        </p:spPr>
      </p:pic>
      <p:pic>
        <p:nvPicPr>
          <p:cNvPr id="25" name="图片 24">
            <a:extLst>
              <a:ext uri="{FF2B5EF4-FFF2-40B4-BE49-F238E27FC236}">
                <a16:creationId xmlns:a16="http://schemas.microsoft.com/office/drawing/2014/main" id="{AFE7DC11-76A6-4154-8DCF-14ECB21524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4845" y="5036613"/>
            <a:ext cx="1559443" cy="1560890"/>
          </a:xfrm>
          <a:prstGeom prst="rect">
            <a:avLst/>
          </a:prstGeom>
        </p:spPr>
      </p:pic>
      <p:pic>
        <p:nvPicPr>
          <p:cNvPr id="32" name="图片 31">
            <a:extLst>
              <a:ext uri="{FF2B5EF4-FFF2-40B4-BE49-F238E27FC236}">
                <a16:creationId xmlns:a16="http://schemas.microsoft.com/office/drawing/2014/main" id="{DF927EB4-28E6-4D67-90F2-14BE947B35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1711" y="5036613"/>
            <a:ext cx="1559450" cy="1560894"/>
          </a:xfrm>
          <a:prstGeom prst="rect">
            <a:avLst/>
          </a:prstGeom>
        </p:spPr>
      </p:pic>
      <p:pic>
        <p:nvPicPr>
          <p:cNvPr id="34" name="图片 33">
            <a:extLst>
              <a:ext uri="{FF2B5EF4-FFF2-40B4-BE49-F238E27FC236}">
                <a16:creationId xmlns:a16="http://schemas.microsoft.com/office/drawing/2014/main" id="{A10F3F27-2DDA-4AFA-8642-4E6516B3D2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70363" y="5036613"/>
            <a:ext cx="1559450" cy="1560894"/>
          </a:xfrm>
          <a:prstGeom prst="rect">
            <a:avLst/>
          </a:prstGeom>
        </p:spPr>
      </p:pic>
      <p:pic>
        <p:nvPicPr>
          <p:cNvPr id="7" name="图片 6">
            <a:extLst>
              <a:ext uri="{FF2B5EF4-FFF2-40B4-BE49-F238E27FC236}">
                <a16:creationId xmlns:a16="http://schemas.microsoft.com/office/drawing/2014/main" id="{A3FF50D3-4685-4CA3-80CA-410AC90D43A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6762" y="2577524"/>
            <a:ext cx="2352044" cy="1767708"/>
          </a:xfrm>
          <a:prstGeom prst="rect">
            <a:avLst/>
          </a:prstGeom>
        </p:spPr>
      </p:pic>
      <p:pic>
        <p:nvPicPr>
          <p:cNvPr id="10" name="图片 9">
            <a:extLst>
              <a:ext uri="{FF2B5EF4-FFF2-40B4-BE49-F238E27FC236}">
                <a16:creationId xmlns:a16="http://schemas.microsoft.com/office/drawing/2014/main" id="{EEEAE3B8-1645-41CE-9A11-AE677B5043B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33059" y="5036949"/>
            <a:ext cx="1559450" cy="1560894"/>
          </a:xfrm>
          <a:prstGeom prst="rect">
            <a:avLst/>
          </a:prstGeom>
        </p:spPr>
      </p:pic>
      <p:sp>
        <p:nvSpPr>
          <p:cNvPr id="11" name="文本框 10">
            <a:extLst>
              <a:ext uri="{FF2B5EF4-FFF2-40B4-BE49-F238E27FC236}">
                <a16:creationId xmlns:a16="http://schemas.microsoft.com/office/drawing/2014/main" id="{EC336A61-2988-4940-8BD1-932214EFFCB4}"/>
              </a:ext>
            </a:extLst>
          </p:cNvPr>
          <p:cNvSpPr txBox="1"/>
          <p:nvPr/>
        </p:nvSpPr>
        <p:spPr>
          <a:xfrm>
            <a:off x="1" y="2429960"/>
            <a:ext cx="12191999" cy="3170099"/>
          </a:xfrm>
          <a:prstGeom prst="rect">
            <a:avLst/>
          </a:prstGeom>
          <a:solidFill>
            <a:schemeClr val="accent1"/>
          </a:solidFill>
        </p:spPr>
        <p:txBody>
          <a:bodyPr wrap="square" rtlCol="0">
            <a:spAutoFit/>
          </a:bodyPr>
          <a:lstStyle/>
          <a:p>
            <a:r>
              <a:rPr lang="zh-CN" altLang="en-US" sz="2000" dirty="0"/>
              <a:t>存在问题：如果对于普通的很容易识别的图片也使用高阈值区分雾霾区域和非雾霾区域，效果会非常差，如：</a:t>
            </a:r>
            <a:endParaRPr lang="en-US" altLang="zh-CN" sz="2000"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16" name="图片 15">
            <a:extLst>
              <a:ext uri="{FF2B5EF4-FFF2-40B4-BE49-F238E27FC236}">
                <a16:creationId xmlns:a16="http://schemas.microsoft.com/office/drawing/2014/main" id="{C8F27C22-FDDD-4BCB-9C2C-8744E46D8E3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79416" y="3019977"/>
            <a:ext cx="1342610" cy="2389846"/>
          </a:xfrm>
          <a:prstGeom prst="rect">
            <a:avLst/>
          </a:prstGeom>
        </p:spPr>
      </p:pic>
      <p:pic>
        <p:nvPicPr>
          <p:cNvPr id="20" name="图片 19">
            <a:extLst>
              <a:ext uri="{FF2B5EF4-FFF2-40B4-BE49-F238E27FC236}">
                <a16:creationId xmlns:a16="http://schemas.microsoft.com/office/drawing/2014/main" id="{B6EA77A9-032D-444F-B4C1-C1F9D9423F9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2913" y="3016710"/>
            <a:ext cx="1342611" cy="2388058"/>
          </a:xfrm>
          <a:prstGeom prst="rect">
            <a:avLst/>
          </a:prstGeom>
        </p:spPr>
      </p:pic>
      <p:pic>
        <p:nvPicPr>
          <p:cNvPr id="22" name="图片 21">
            <a:extLst>
              <a:ext uri="{FF2B5EF4-FFF2-40B4-BE49-F238E27FC236}">
                <a16:creationId xmlns:a16="http://schemas.microsoft.com/office/drawing/2014/main" id="{EBA5D7E8-1791-4B81-959D-B542F7461A5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56818" y="3014922"/>
            <a:ext cx="1344289" cy="2389846"/>
          </a:xfrm>
          <a:prstGeom prst="rect">
            <a:avLst/>
          </a:prstGeom>
        </p:spPr>
      </p:pic>
      <p:pic>
        <p:nvPicPr>
          <p:cNvPr id="24" name="图片 23">
            <a:extLst>
              <a:ext uri="{FF2B5EF4-FFF2-40B4-BE49-F238E27FC236}">
                <a16:creationId xmlns:a16="http://schemas.microsoft.com/office/drawing/2014/main" id="{3620091C-BD94-48D4-B685-D26E78965CB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05798" y="3062674"/>
            <a:ext cx="1344289" cy="2392336"/>
          </a:xfrm>
          <a:prstGeom prst="rect">
            <a:avLst/>
          </a:prstGeom>
        </p:spPr>
      </p:pic>
      <p:sp>
        <p:nvSpPr>
          <p:cNvPr id="5" name="文本框 4">
            <a:extLst>
              <a:ext uri="{FF2B5EF4-FFF2-40B4-BE49-F238E27FC236}">
                <a16:creationId xmlns:a16="http://schemas.microsoft.com/office/drawing/2014/main" id="{FBBEB994-2E1E-4342-9D63-2CA80518F0E1}"/>
              </a:ext>
            </a:extLst>
          </p:cNvPr>
          <p:cNvSpPr txBox="1"/>
          <p:nvPr/>
        </p:nvSpPr>
        <p:spPr>
          <a:xfrm>
            <a:off x="1742918" y="3534628"/>
            <a:ext cx="9520555" cy="954107"/>
          </a:xfrm>
          <a:prstGeom prst="rect">
            <a:avLst/>
          </a:prstGeom>
          <a:noFill/>
        </p:spPr>
        <p:txBody>
          <a:bodyPr wrap="none" rtlCol="0">
            <a:spAutoFit/>
          </a:bodyPr>
          <a:lstStyle/>
          <a:p>
            <a:r>
              <a:rPr lang="zh-CN" altLang="en-US" sz="2800" b="1" dirty="0">
                <a:solidFill>
                  <a:schemeClr val="bg1"/>
                </a:solidFill>
              </a:rPr>
              <a:t>那么是否存在一种可以自适应的值来匹配不同情形的图片，</a:t>
            </a:r>
            <a:endParaRPr lang="en-US" altLang="zh-CN" sz="2800" b="1" dirty="0">
              <a:solidFill>
                <a:schemeClr val="bg1"/>
              </a:solidFill>
            </a:endParaRPr>
          </a:p>
          <a:p>
            <a:r>
              <a:rPr lang="zh-CN" altLang="en-US" sz="2800" b="1" dirty="0">
                <a:solidFill>
                  <a:schemeClr val="bg1"/>
                </a:solidFill>
              </a:rPr>
              <a:t>使得对于大部分图片都可以进行很有效的分割处理</a:t>
            </a:r>
          </a:p>
        </p:txBody>
      </p:sp>
    </p:spTree>
    <p:extLst>
      <p:ext uri="{BB962C8B-B14F-4D97-AF65-F5344CB8AC3E}">
        <p14:creationId xmlns:p14="http://schemas.microsoft.com/office/powerpoint/2010/main" val="49975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20"/>
                                        </p:tgtEl>
                                      </p:cBhvr>
                                    </p:animEffect>
                                    <p:set>
                                      <p:cBhvr>
                                        <p:cTn id="34" dur="1" fill="hold">
                                          <p:stCondLst>
                                            <p:cond delay="499"/>
                                          </p:stCondLst>
                                        </p:cTn>
                                        <p:tgtEl>
                                          <p:spTgt spid="2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2"/>
                                        </p:tgtEl>
                                      </p:cBhvr>
                                    </p:animEffect>
                                    <p:set>
                                      <p:cBhvr>
                                        <p:cTn id="40" dur="1" fill="hold">
                                          <p:stCondLst>
                                            <p:cond delay="499"/>
                                          </p:stCondLst>
                                        </p:cTn>
                                        <p:tgtEl>
                                          <p:spTgt spid="2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4"/>
                                        </p:tgtEl>
                                      </p:cBhvr>
                                    </p:animEffect>
                                    <p:set>
                                      <p:cBhvr>
                                        <p:cTn id="43" dur="1" fill="hold">
                                          <p:stCondLst>
                                            <p:cond delay="499"/>
                                          </p:stCondLst>
                                        </p:cTn>
                                        <p:tgtEl>
                                          <p:spTgt spid="24"/>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a:t>
            </a:r>
            <a:r>
              <a:rPr lang="zh-CN" altLang="en" dirty="0"/>
              <a:t>背景</a:t>
            </a:r>
            <a:r>
              <a:rPr lang="zh-CN" altLang="en-US" dirty="0"/>
              <a:t>及目的</a:t>
            </a:r>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3</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13178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2400" b="1" u="sng" dirty="0"/>
              <a:t>研究背景</a:t>
            </a:r>
            <a:r>
              <a:rPr lang="zh-CN" altLang="en-US" sz="2400" dirty="0"/>
              <a:t>：</a:t>
            </a:r>
            <a:endParaRPr lang="en-US" altLang="zh-CN" sz="2400" dirty="0"/>
          </a:p>
          <a:p>
            <a:pPr marL="0" indent="0" algn="just">
              <a:buNone/>
            </a:pPr>
            <a:r>
              <a:rPr lang="zh-CN" altLang="en-US" sz="2400" dirty="0"/>
              <a:t>      为什么我们要关注空气质量？</a:t>
            </a:r>
            <a:endParaRPr lang="en-US" altLang="zh-CN" sz="2400" dirty="0"/>
          </a:p>
          <a:p>
            <a:pPr lvl="1" algn="just"/>
            <a:r>
              <a:rPr lang="zh-CN" altLang="en-US" sz="2000" dirty="0"/>
              <a:t>全球雾霾情况不容乐观，在人口聚集的地方，雾霾十分严重，影响着人类身体健康。</a:t>
            </a:r>
            <a:endParaRPr lang="en-US" altLang="zh-CN" sz="2000" dirty="0"/>
          </a:p>
          <a:p>
            <a:pPr marL="457200" lvl="1" indent="0" algn="just">
              <a:buNone/>
            </a:pPr>
            <a:endParaRPr lang="en-US" altLang="zh-CN" sz="2000" dirty="0"/>
          </a:p>
          <a:p>
            <a:pPr lvl="1" algn="just"/>
            <a:endParaRPr lang="en-US" altLang="zh-CN" dirty="0"/>
          </a:p>
        </p:txBody>
      </p:sp>
      <p:pic>
        <p:nvPicPr>
          <p:cNvPr id="5" name="图片 4">
            <a:extLst>
              <a:ext uri="{FF2B5EF4-FFF2-40B4-BE49-F238E27FC236}">
                <a16:creationId xmlns:a16="http://schemas.microsoft.com/office/drawing/2014/main" id="{3C95BC1D-F0F1-40A7-83D5-0C3531D58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632" y="2583445"/>
            <a:ext cx="7284613" cy="3779800"/>
          </a:xfrm>
          <a:prstGeom prst="rect">
            <a:avLst/>
          </a:prstGeom>
        </p:spPr>
      </p:pic>
      <p:sp>
        <p:nvSpPr>
          <p:cNvPr id="6" name="文本框 5">
            <a:extLst>
              <a:ext uri="{FF2B5EF4-FFF2-40B4-BE49-F238E27FC236}">
                <a16:creationId xmlns:a16="http://schemas.microsoft.com/office/drawing/2014/main" id="{A909F7A2-5F6A-4B28-BA20-67EE7E165D94}"/>
              </a:ext>
            </a:extLst>
          </p:cNvPr>
          <p:cNvSpPr txBox="1"/>
          <p:nvPr/>
        </p:nvSpPr>
        <p:spPr>
          <a:xfrm>
            <a:off x="4307678" y="6541854"/>
            <a:ext cx="3976753" cy="276999"/>
          </a:xfrm>
          <a:prstGeom prst="rect">
            <a:avLst/>
          </a:prstGeom>
          <a:noFill/>
        </p:spPr>
        <p:txBody>
          <a:bodyPr wrap="square" rtlCol="0">
            <a:spAutoFit/>
          </a:bodyPr>
          <a:lstStyle/>
          <a:p>
            <a:r>
              <a:rPr lang="zh-CN" altLang="en-US" sz="1200" dirty="0"/>
              <a:t>图源</a:t>
            </a:r>
            <a:r>
              <a:rPr lang="en-US" altLang="zh-CN" sz="1200" dirty="0">
                <a:hlinkClick r:id="rId3"/>
              </a:rPr>
              <a:t>https://aqicn.org/map/world/cn</a:t>
            </a:r>
            <a:r>
              <a:rPr lang="zh-CN" altLang="en-US" sz="1200" dirty="0"/>
              <a:t>  时间点为</a:t>
            </a:r>
            <a:r>
              <a:rPr lang="en-US" altLang="zh-CN" sz="1200" dirty="0"/>
              <a:t>19</a:t>
            </a:r>
            <a:r>
              <a:rPr lang="zh-CN" altLang="en-US" sz="1200" dirty="0"/>
              <a:t>点</a:t>
            </a:r>
            <a:r>
              <a:rPr lang="en-US" altLang="zh-CN" sz="1200" dirty="0"/>
              <a:t>47</a:t>
            </a:r>
            <a:r>
              <a:rPr lang="zh-CN" altLang="en-US" sz="1200" dirty="0"/>
              <a:t>分</a:t>
            </a:r>
          </a:p>
        </p:txBody>
      </p:sp>
    </p:spTree>
    <p:extLst>
      <p:ext uri="{BB962C8B-B14F-4D97-AF65-F5344CB8AC3E}">
        <p14:creationId xmlns:p14="http://schemas.microsoft.com/office/powerpoint/2010/main" val="2119372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关于提高阈值的测试</a:t>
            </a:r>
          </a:p>
        </p:txBody>
      </p:sp>
      <p:sp>
        <p:nvSpPr>
          <p:cNvPr id="4" name="灯片编号占位符 3"/>
          <p:cNvSpPr>
            <a:spLocks noGrp="1"/>
          </p:cNvSpPr>
          <p:nvPr>
            <p:ph type="sldNum" sz="quarter" idx="12"/>
          </p:nvPr>
        </p:nvSpPr>
        <p:spPr>
          <a:xfrm>
            <a:off x="9282112" y="4755153"/>
            <a:ext cx="2909888" cy="206381"/>
          </a:xfrm>
        </p:spPr>
        <p:txBody>
          <a:bodyPr/>
          <a:lstStyle/>
          <a:p>
            <a:fld id="{5DD3DB80-B894-403A-B48E-6FDC1A72010E}" type="slidenum">
              <a:rPr lang="zh-CN" altLang="en-US" smtClean="0"/>
              <a:t>30</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13178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2400" b="1" u="sng" dirty="0"/>
              <a:t>阈值的作用</a:t>
            </a:r>
            <a:r>
              <a:rPr lang="zh-CN" altLang="en-US" sz="2400" dirty="0"/>
              <a:t>：</a:t>
            </a:r>
            <a:endParaRPr lang="en-US" altLang="zh-CN" sz="2400" dirty="0"/>
          </a:p>
          <a:p>
            <a:pPr algn="just"/>
            <a:endParaRPr lang="en-US" altLang="zh-CN" sz="2400" dirty="0"/>
          </a:p>
          <a:p>
            <a:pPr lvl="1" algn="just"/>
            <a:r>
              <a:rPr lang="zh-CN" altLang="en-US" sz="2000" dirty="0"/>
              <a:t>低阈值去除原图中比较暗的区域</a:t>
            </a:r>
            <a:endParaRPr lang="en-US" altLang="zh-CN" sz="2000" dirty="0"/>
          </a:p>
          <a:p>
            <a:pPr lvl="1" algn="just"/>
            <a:endParaRPr lang="en-US" altLang="zh-CN" sz="2000" dirty="0"/>
          </a:p>
          <a:p>
            <a:pPr lvl="1" algn="just"/>
            <a:r>
              <a:rPr lang="zh-CN" altLang="en-US" sz="2000" dirty="0"/>
              <a:t>高阈值筛选原图中比较亮的区域</a:t>
            </a:r>
            <a:endParaRPr lang="en-US" altLang="zh-CN" sz="2000" dirty="0"/>
          </a:p>
          <a:p>
            <a:pPr lvl="1" algn="just"/>
            <a:endParaRPr lang="en-US" altLang="zh-CN" dirty="0"/>
          </a:p>
        </p:txBody>
      </p:sp>
      <p:sp>
        <p:nvSpPr>
          <p:cNvPr id="46" name="TextBox 76">
            <a:extLst>
              <a:ext uri="{FF2B5EF4-FFF2-40B4-BE49-F238E27FC236}">
                <a16:creationId xmlns:a16="http://schemas.microsoft.com/office/drawing/2014/main" id="{5E98DE90-CF66-4A80-80DA-FCE5A906AC46}"/>
              </a:ext>
            </a:extLst>
          </p:cNvPr>
          <p:cNvSpPr txBox="1"/>
          <p:nvPr/>
        </p:nvSpPr>
        <p:spPr>
          <a:xfrm rot="16200000">
            <a:off x="5446402" y="1728788"/>
            <a:ext cx="1299196" cy="400110"/>
          </a:xfrm>
          <a:prstGeom prst="rect">
            <a:avLst/>
          </a:prstGeom>
          <a:noFill/>
        </p:spPr>
        <p:txBody>
          <a:bodyPr wrap="square" rtlCol="0">
            <a:spAutoFit/>
          </a:bodyPr>
          <a:lstStyle/>
          <a:p>
            <a:pPr algn="ctr"/>
            <a:r>
              <a:rPr lang="zh-CN" altLang="en-US" sz="2000" dirty="0">
                <a:solidFill>
                  <a:schemeClr val="bg1"/>
                </a:solidFill>
                <a:cs typeface="+mn-ea"/>
                <a:sym typeface="+mn-lt"/>
              </a:rPr>
              <a:t>添加标题</a:t>
            </a:r>
          </a:p>
        </p:txBody>
      </p:sp>
      <p:pic>
        <p:nvPicPr>
          <p:cNvPr id="5" name="图片 4">
            <a:extLst>
              <a:ext uri="{FF2B5EF4-FFF2-40B4-BE49-F238E27FC236}">
                <a16:creationId xmlns:a16="http://schemas.microsoft.com/office/drawing/2014/main" id="{A22CD2C6-765D-4D6E-A683-BB93919E63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062" y="1577983"/>
            <a:ext cx="1748174" cy="1165449"/>
          </a:xfrm>
          <a:prstGeom prst="rect">
            <a:avLst/>
          </a:prstGeom>
        </p:spPr>
      </p:pic>
      <p:pic>
        <p:nvPicPr>
          <p:cNvPr id="7" name="图片 6">
            <a:extLst>
              <a:ext uri="{FF2B5EF4-FFF2-40B4-BE49-F238E27FC236}">
                <a16:creationId xmlns:a16="http://schemas.microsoft.com/office/drawing/2014/main" id="{D2810B6D-42BA-418D-B74D-45F14DECD2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655" y="1577982"/>
            <a:ext cx="1748174" cy="1165449"/>
          </a:xfrm>
          <a:prstGeom prst="rect">
            <a:avLst/>
          </a:prstGeom>
        </p:spPr>
      </p:pic>
      <p:pic>
        <p:nvPicPr>
          <p:cNvPr id="12" name="图片 11">
            <a:extLst>
              <a:ext uri="{FF2B5EF4-FFF2-40B4-BE49-F238E27FC236}">
                <a16:creationId xmlns:a16="http://schemas.microsoft.com/office/drawing/2014/main" id="{99BD1051-965C-4634-A0BF-EC09C758CF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09248" y="1577981"/>
            <a:ext cx="1744818" cy="1165449"/>
          </a:xfrm>
          <a:prstGeom prst="rect">
            <a:avLst/>
          </a:prstGeom>
        </p:spPr>
      </p:pic>
      <p:pic>
        <p:nvPicPr>
          <p:cNvPr id="14" name="图片 13">
            <a:extLst>
              <a:ext uri="{FF2B5EF4-FFF2-40B4-BE49-F238E27FC236}">
                <a16:creationId xmlns:a16="http://schemas.microsoft.com/office/drawing/2014/main" id="{E0D714DA-CA75-4CCC-84FF-5FA10B8884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5730" y="3156070"/>
            <a:ext cx="2060838" cy="1217421"/>
          </a:xfrm>
          <a:prstGeom prst="rect">
            <a:avLst/>
          </a:prstGeom>
        </p:spPr>
      </p:pic>
      <p:pic>
        <p:nvPicPr>
          <p:cNvPr id="16" name="图片 15">
            <a:extLst>
              <a:ext uri="{FF2B5EF4-FFF2-40B4-BE49-F238E27FC236}">
                <a16:creationId xmlns:a16="http://schemas.microsoft.com/office/drawing/2014/main" id="{61FFFEEF-5EB1-4AE5-9D2F-C97745138D0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99323" y="3156071"/>
            <a:ext cx="2060838" cy="1217421"/>
          </a:xfrm>
          <a:prstGeom prst="rect">
            <a:avLst/>
          </a:prstGeom>
        </p:spPr>
      </p:pic>
      <p:pic>
        <p:nvPicPr>
          <p:cNvPr id="18" name="图片 17">
            <a:extLst>
              <a:ext uri="{FF2B5EF4-FFF2-40B4-BE49-F238E27FC236}">
                <a16:creationId xmlns:a16="http://schemas.microsoft.com/office/drawing/2014/main" id="{9255705D-B350-4542-9678-D984374201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52916" y="3150060"/>
            <a:ext cx="2060839" cy="1219330"/>
          </a:xfrm>
          <a:prstGeom prst="rect">
            <a:avLst/>
          </a:prstGeom>
        </p:spPr>
      </p:pic>
      <p:sp>
        <p:nvSpPr>
          <p:cNvPr id="19" name="文本框 18">
            <a:extLst>
              <a:ext uri="{FF2B5EF4-FFF2-40B4-BE49-F238E27FC236}">
                <a16:creationId xmlns:a16="http://schemas.microsoft.com/office/drawing/2014/main" id="{F15E7D7C-CEDD-4F11-945A-5CFC0941507A}"/>
              </a:ext>
            </a:extLst>
          </p:cNvPr>
          <p:cNvSpPr txBox="1"/>
          <p:nvPr/>
        </p:nvSpPr>
        <p:spPr>
          <a:xfrm>
            <a:off x="5402338" y="1279246"/>
            <a:ext cx="595812" cy="276999"/>
          </a:xfrm>
          <a:prstGeom prst="rect">
            <a:avLst/>
          </a:prstGeom>
          <a:noFill/>
        </p:spPr>
        <p:txBody>
          <a:bodyPr wrap="square" rtlCol="0">
            <a:spAutoFit/>
          </a:bodyPr>
          <a:lstStyle/>
          <a:p>
            <a:r>
              <a:rPr lang="zh-CN" altLang="en-US" sz="1200" dirty="0"/>
              <a:t>原图</a:t>
            </a:r>
          </a:p>
        </p:txBody>
      </p:sp>
      <p:sp>
        <p:nvSpPr>
          <p:cNvPr id="31" name="文本框 30">
            <a:extLst>
              <a:ext uri="{FF2B5EF4-FFF2-40B4-BE49-F238E27FC236}">
                <a16:creationId xmlns:a16="http://schemas.microsoft.com/office/drawing/2014/main" id="{688D3D65-A1AA-4E05-8710-00AA6AA5FF0B}"/>
              </a:ext>
            </a:extLst>
          </p:cNvPr>
          <p:cNvSpPr txBox="1"/>
          <p:nvPr/>
        </p:nvSpPr>
        <p:spPr>
          <a:xfrm>
            <a:off x="7255655" y="1279245"/>
            <a:ext cx="1721080" cy="276999"/>
          </a:xfrm>
          <a:prstGeom prst="rect">
            <a:avLst/>
          </a:prstGeom>
          <a:noFill/>
        </p:spPr>
        <p:txBody>
          <a:bodyPr wrap="square" rtlCol="0">
            <a:spAutoFit/>
          </a:bodyPr>
          <a:lstStyle/>
          <a:p>
            <a:r>
              <a:rPr lang="zh-CN" altLang="en-US" sz="1200" dirty="0"/>
              <a:t>筛选出的比较亮的区域</a:t>
            </a:r>
          </a:p>
        </p:txBody>
      </p:sp>
      <p:sp>
        <p:nvSpPr>
          <p:cNvPr id="32" name="文本框 31">
            <a:extLst>
              <a:ext uri="{FF2B5EF4-FFF2-40B4-BE49-F238E27FC236}">
                <a16:creationId xmlns:a16="http://schemas.microsoft.com/office/drawing/2014/main" id="{F63BFD53-27DB-4DCE-9E2E-630FA46A122E}"/>
              </a:ext>
            </a:extLst>
          </p:cNvPr>
          <p:cNvSpPr txBox="1"/>
          <p:nvPr/>
        </p:nvSpPr>
        <p:spPr>
          <a:xfrm>
            <a:off x="10241981" y="1300982"/>
            <a:ext cx="679352" cy="276999"/>
          </a:xfrm>
          <a:prstGeom prst="rect">
            <a:avLst/>
          </a:prstGeom>
          <a:noFill/>
        </p:spPr>
        <p:txBody>
          <a:bodyPr wrap="square" rtlCol="0">
            <a:spAutoFit/>
          </a:bodyPr>
          <a:lstStyle/>
          <a:p>
            <a:r>
              <a:rPr lang="zh-CN" altLang="en-US" sz="1200" dirty="0"/>
              <a:t>对比图</a:t>
            </a:r>
          </a:p>
        </p:txBody>
      </p:sp>
      <p:pic>
        <p:nvPicPr>
          <p:cNvPr id="21" name="图片 20">
            <a:extLst>
              <a:ext uri="{FF2B5EF4-FFF2-40B4-BE49-F238E27FC236}">
                <a16:creationId xmlns:a16="http://schemas.microsoft.com/office/drawing/2014/main" id="{128A5976-0560-428D-A99F-8FA328794E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99323" y="4961534"/>
            <a:ext cx="2060838" cy="1545628"/>
          </a:xfrm>
          <a:prstGeom prst="rect">
            <a:avLst/>
          </a:prstGeom>
        </p:spPr>
      </p:pic>
      <p:pic>
        <p:nvPicPr>
          <p:cNvPr id="23" name="图片 22">
            <a:extLst>
              <a:ext uri="{FF2B5EF4-FFF2-40B4-BE49-F238E27FC236}">
                <a16:creationId xmlns:a16="http://schemas.microsoft.com/office/drawing/2014/main" id="{7D0F6F19-A568-445A-9FE7-B26234BF110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53599" y="4959193"/>
            <a:ext cx="2060156" cy="1545628"/>
          </a:xfrm>
          <a:prstGeom prst="rect">
            <a:avLst/>
          </a:prstGeom>
        </p:spPr>
      </p:pic>
      <p:pic>
        <p:nvPicPr>
          <p:cNvPr id="25" name="图片 24">
            <a:extLst>
              <a:ext uri="{FF2B5EF4-FFF2-40B4-BE49-F238E27FC236}">
                <a16:creationId xmlns:a16="http://schemas.microsoft.com/office/drawing/2014/main" id="{A6B20386-3ED9-4011-BFC9-A9DA1C76287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69824" y="4959192"/>
            <a:ext cx="2060839" cy="1545629"/>
          </a:xfrm>
          <a:prstGeom prst="rect">
            <a:avLst/>
          </a:prstGeom>
        </p:spPr>
      </p:pic>
    </p:spTree>
    <p:extLst>
      <p:ext uri="{BB962C8B-B14F-4D97-AF65-F5344CB8AC3E}">
        <p14:creationId xmlns:p14="http://schemas.microsoft.com/office/powerpoint/2010/main" val="61145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dirty="0"/>
              <a:t> </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31</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883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3.1.3</a:t>
            </a:r>
            <a:r>
              <a:rPr lang="zh-CN" altLang="en-US" sz="2400" b="1" u="sng" dirty="0"/>
              <a:t> 分割算法复现</a:t>
            </a:r>
            <a:r>
              <a:rPr lang="en-US" altLang="zh-CN" sz="2400" dirty="0"/>
              <a:t>: </a:t>
            </a:r>
            <a:r>
              <a:rPr lang="zh-CN" altLang="en-US" sz="2400" dirty="0"/>
              <a:t>问题二 “自适应”阈值</a:t>
            </a:r>
            <a:endParaRPr lang="en-US" altLang="zh-CN" sz="2400" dirty="0"/>
          </a:p>
          <a:p>
            <a:pPr algn="just"/>
            <a:endParaRPr lang="en-US" altLang="zh-CN" sz="2400" dirty="0"/>
          </a:p>
          <a:p>
            <a:pPr lvl="1" algn="just"/>
            <a:r>
              <a:rPr lang="zh-CN" altLang="en-US" sz="2200" dirty="0"/>
              <a:t>我们的想法是通过阈值进一步筛选出理想的雾霾分割图</a:t>
            </a:r>
            <a:endParaRPr lang="en-US" altLang="zh-CN" sz="2200" dirty="0"/>
          </a:p>
          <a:p>
            <a:pPr lvl="1" algn="just"/>
            <a:endParaRPr lang="en-US" altLang="zh-CN" sz="2200" dirty="0"/>
          </a:p>
          <a:p>
            <a:pPr lvl="1" algn="just"/>
            <a:r>
              <a:rPr lang="zh-CN" altLang="en-US" sz="2200" dirty="0"/>
              <a:t>但现在问题在于单一的阈值并不能很好的适应所有图片</a:t>
            </a:r>
            <a:endParaRPr lang="en-US" altLang="zh-CN" sz="2200" dirty="0"/>
          </a:p>
          <a:p>
            <a:pPr lvl="1" algn="just"/>
            <a:endParaRPr lang="en-US" altLang="zh-CN" sz="2200" dirty="0"/>
          </a:p>
          <a:p>
            <a:pPr lvl="1" algn="just"/>
            <a:r>
              <a:rPr lang="zh-CN" altLang="en-US" sz="2200" dirty="0"/>
              <a:t>自适应算法代价很大，并且对于最后分类的结果有无帮助我们无法判断</a:t>
            </a:r>
            <a:endParaRPr lang="en-US" altLang="zh-CN" sz="2200" dirty="0"/>
          </a:p>
          <a:p>
            <a:pPr lvl="1" algn="just"/>
            <a:endParaRPr lang="en-US" altLang="zh-CN" sz="2200" dirty="0"/>
          </a:p>
          <a:p>
            <a:pPr lvl="1" algn="just"/>
            <a:r>
              <a:rPr lang="zh-CN" altLang="en-US" sz="2200" dirty="0"/>
              <a:t>可以从数据中找到答案，将</a:t>
            </a:r>
            <a:r>
              <a:rPr lang="en-US" altLang="zh-CN" sz="2200" dirty="0"/>
              <a:t>RGB</a:t>
            </a:r>
            <a:r>
              <a:rPr lang="zh-CN" altLang="en-US" sz="2200" dirty="0"/>
              <a:t>三通道按一定比例来生成阈值</a:t>
            </a:r>
            <a:endParaRPr lang="en-US" altLang="zh-CN" sz="2200" dirty="0"/>
          </a:p>
          <a:p>
            <a:pPr lvl="1" algn="just"/>
            <a:endParaRPr lang="en-US" altLang="zh-CN" sz="2200" dirty="0"/>
          </a:p>
          <a:p>
            <a:pPr lvl="1" algn="just"/>
            <a:r>
              <a:rPr lang="zh-CN" altLang="en-US" sz="2200" dirty="0"/>
              <a:t>即</a:t>
            </a:r>
            <a:r>
              <a:rPr lang="en-US" altLang="zh-CN" sz="2200" b="1" dirty="0"/>
              <a:t>threshold = </a:t>
            </a:r>
            <a:r>
              <a:rPr lang="en-US" altLang="zh-CN" sz="2200" b="1" dirty="0" err="1"/>
              <a:t>np.mean</a:t>
            </a:r>
            <a:r>
              <a:rPr lang="en-US" altLang="zh-CN" sz="2200" b="1" dirty="0"/>
              <a:t>(a*R + b*G + c*B)</a:t>
            </a:r>
          </a:p>
          <a:p>
            <a:pPr lvl="1" algn="just"/>
            <a:endParaRPr lang="en-US" altLang="zh-CN" sz="1600" dirty="0"/>
          </a:p>
          <a:p>
            <a:pPr lvl="1" algn="just"/>
            <a:endParaRPr lang="en-US" altLang="zh-CN" sz="1600" dirty="0"/>
          </a:p>
          <a:p>
            <a:pPr algn="just"/>
            <a:endParaRPr lang="en-US" altLang="zh-CN" sz="2400" dirty="0"/>
          </a:p>
        </p:txBody>
      </p:sp>
    </p:spTree>
    <p:extLst>
      <p:ext uri="{BB962C8B-B14F-4D97-AF65-F5344CB8AC3E}">
        <p14:creationId xmlns:p14="http://schemas.microsoft.com/office/powerpoint/2010/main" val="3416927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dirty="0"/>
              <a:t> </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32</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883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3.1.3</a:t>
            </a:r>
            <a:r>
              <a:rPr lang="zh-CN" altLang="en-US" sz="2400" b="1" u="sng" dirty="0"/>
              <a:t> 分割算法复现</a:t>
            </a:r>
            <a:r>
              <a:rPr lang="en-US" altLang="zh-CN" sz="2400" dirty="0"/>
              <a:t>:</a:t>
            </a:r>
            <a:r>
              <a:rPr lang="zh-CN" altLang="en-US" sz="2400" dirty="0"/>
              <a:t>问题二 “自适应”阈值</a:t>
            </a:r>
            <a:endParaRPr lang="en-US" altLang="zh-CN" sz="2400" dirty="0"/>
          </a:p>
          <a:p>
            <a:pPr algn="just"/>
            <a:endParaRPr lang="en-US" altLang="zh-CN" sz="2400" dirty="0"/>
          </a:p>
          <a:p>
            <a:pPr algn="just"/>
            <a:endParaRPr lang="en-US" altLang="zh-CN" sz="2400" dirty="0"/>
          </a:p>
          <a:p>
            <a:pPr lvl="1" algn="just"/>
            <a:endParaRPr lang="en-US" altLang="zh-CN" sz="1600" dirty="0"/>
          </a:p>
          <a:p>
            <a:pPr lvl="1" algn="just"/>
            <a:endParaRPr lang="en-US" altLang="zh-CN" sz="1600" dirty="0"/>
          </a:p>
          <a:p>
            <a:pPr algn="just"/>
            <a:endParaRPr lang="en-US" altLang="zh-CN" sz="2400" dirty="0"/>
          </a:p>
        </p:txBody>
      </p:sp>
      <p:pic>
        <p:nvPicPr>
          <p:cNvPr id="5" name="图片 4">
            <a:extLst>
              <a:ext uri="{FF2B5EF4-FFF2-40B4-BE49-F238E27FC236}">
                <a16:creationId xmlns:a16="http://schemas.microsoft.com/office/drawing/2014/main" id="{0E8BDB94-471E-4953-99F9-A00F27EDE9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8277" y="2080259"/>
            <a:ext cx="1059533" cy="1884556"/>
          </a:xfrm>
          <a:prstGeom prst="rect">
            <a:avLst/>
          </a:prstGeom>
        </p:spPr>
      </p:pic>
      <p:pic>
        <p:nvPicPr>
          <p:cNvPr id="9" name="图片 8">
            <a:extLst>
              <a:ext uri="{FF2B5EF4-FFF2-40B4-BE49-F238E27FC236}">
                <a16:creationId xmlns:a16="http://schemas.microsoft.com/office/drawing/2014/main" id="{2A8749B1-F2AC-46A3-8854-D5596DFB9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8660" y="2370191"/>
            <a:ext cx="2904495" cy="1304693"/>
          </a:xfrm>
          <a:prstGeom prst="rect">
            <a:avLst/>
          </a:prstGeom>
        </p:spPr>
      </p:pic>
      <p:pic>
        <p:nvPicPr>
          <p:cNvPr id="11" name="图片 10">
            <a:extLst>
              <a:ext uri="{FF2B5EF4-FFF2-40B4-BE49-F238E27FC236}">
                <a16:creationId xmlns:a16="http://schemas.microsoft.com/office/drawing/2014/main" id="{C3E4A521-3E5A-4AD2-AD28-6C46B892AA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9976" y="2727262"/>
            <a:ext cx="1885950" cy="590550"/>
          </a:xfrm>
          <a:prstGeom prst="rect">
            <a:avLst/>
          </a:prstGeom>
        </p:spPr>
      </p:pic>
      <p:pic>
        <p:nvPicPr>
          <p:cNvPr id="15" name="图片 14">
            <a:extLst>
              <a:ext uri="{FF2B5EF4-FFF2-40B4-BE49-F238E27FC236}">
                <a16:creationId xmlns:a16="http://schemas.microsoft.com/office/drawing/2014/main" id="{0C57A871-47F1-4D7C-BB88-6F7BF523DB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0772" y="4527395"/>
            <a:ext cx="1220273" cy="1778536"/>
          </a:xfrm>
          <a:prstGeom prst="rect">
            <a:avLst/>
          </a:prstGeom>
        </p:spPr>
      </p:pic>
      <p:pic>
        <p:nvPicPr>
          <p:cNvPr id="17" name="图片 16">
            <a:extLst>
              <a:ext uri="{FF2B5EF4-FFF2-40B4-BE49-F238E27FC236}">
                <a16:creationId xmlns:a16="http://schemas.microsoft.com/office/drawing/2014/main" id="{617B5C74-46E3-4A90-B9C6-DFD1DC9BB9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8191" y="4522925"/>
            <a:ext cx="1779704" cy="1783006"/>
          </a:xfrm>
          <a:prstGeom prst="rect">
            <a:avLst/>
          </a:prstGeom>
        </p:spPr>
      </p:pic>
      <p:pic>
        <p:nvPicPr>
          <p:cNvPr id="19" name="图片 18">
            <a:extLst>
              <a:ext uri="{FF2B5EF4-FFF2-40B4-BE49-F238E27FC236}">
                <a16:creationId xmlns:a16="http://schemas.microsoft.com/office/drawing/2014/main" id="{959E84EB-96A0-4F1D-958F-1FF43DA136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63099" y="4522925"/>
            <a:ext cx="1779705" cy="1783007"/>
          </a:xfrm>
          <a:prstGeom prst="rect">
            <a:avLst/>
          </a:prstGeom>
        </p:spPr>
      </p:pic>
      <p:sp>
        <p:nvSpPr>
          <p:cNvPr id="20" name="文本框 19">
            <a:extLst>
              <a:ext uri="{FF2B5EF4-FFF2-40B4-BE49-F238E27FC236}">
                <a16:creationId xmlns:a16="http://schemas.microsoft.com/office/drawing/2014/main" id="{9EA71226-74F1-4F50-BD06-53AE2297355F}"/>
              </a:ext>
            </a:extLst>
          </p:cNvPr>
          <p:cNvSpPr txBox="1"/>
          <p:nvPr/>
        </p:nvSpPr>
        <p:spPr>
          <a:xfrm>
            <a:off x="1784877" y="1671228"/>
            <a:ext cx="646331" cy="369332"/>
          </a:xfrm>
          <a:prstGeom prst="rect">
            <a:avLst/>
          </a:prstGeom>
          <a:noFill/>
        </p:spPr>
        <p:txBody>
          <a:bodyPr wrap="none" rtlCol="0">
            <a:spAutoFit/>
          </a:bodyPr>
          <a:lstStyle/>
          <a:p>
            <a:r>
              <a:rPr lang="zh-CN" altLang="en-US" dirty="0"/>
              <a:t>原图</a:t>
            </a:r>
          </a:p>
        </p:txBody>
      </p:sp>
      <p:sp>
        <p:nvSpPr>
          <p:cNvPr id="22" name="文本框 21">
            <a:extLst>
              <a:ext uri="{FF2B5EF4-FFF2-40B4-BE49-F238E27FC236}">
                <a16:creationId xmlns:a16="http://schemas.microsoft.com/office/drawing/2014/main" id="{8CE84C81-739F-40DA-9498-C84D3EE7C261}"/>
              </a:ext>
            </a:extLst>
          </p:cNvPr>
          <p:cNvSpPr txBox="1"/>
          <p:nvPr/>
        </p:nvSpPr>
        <p:spPr>
          <a:xfrm>
            <a:off x="4155347" y="1710927"/>
            <a:ext cx="2395207" cy="369332"/>
          </a:xfrm>
          <a:prstGeom prst="rect">
            <a:avLst/>
          </a:prstGeom>
          <a:noFill/>
        </p:spPr>
        <p:txBody>
          <a:bodyPr wrap="none" rtlCol="0">
            <a:spAutoFit/>
          </a:bodyPr>
          <a:lstStyle/>
          <a:p>
            <a:r>
              <a:rPr lang="zh-CN" altLang="en-US" dirty="0"/>
              <a:t>单一高</a:t>
            </a:r>
            <a:r>
              <a:rPr lang="en-US" altLang="zh-CN" dirty="0"/>
              <a:t>/</a:t>
            </a:r>
            <a:r>
              <a:rPr lang="zh-CN" altLang="en-US" dirty="0"/>
              <a:t>低阈值下截取</a:t>
            </a:r>
          </a:p>
        </p:txBody>
      </p:sp>
      <p:sp>
        <p:nvSpPr>
          <p:cNvPr id="23" name="文本框 22">
            <a:extLst>
              <a:ext uri="{FF2B5EF4-FFF2-40B4-BE49-F238E27FC236}">
                <a16:creationId xmlns:a16="http://schemas.microsoft.com/office/drawing/2014/main" id="{A8D1D1D7-B29A-4830-93D7-3FD8D8473E94}"/>
              </a:ext>
            </a:extLst>
          </p:cNvPr>
          <p:cNvSpPr txBox="1"/>
          <p:nvPr/>
        </p:nvSpPr>
        <p:spPr>
          <a:xfrm>
            <a:off x="8100660" y="1741758"/>
            <a:ext cx="1800493" cy="369332"/>
          </a:xfrm>
          <a:prstGeom prst="rect">
            <a:avLst/>
          </a:prstGeom>
          <a:noFill/>
        </p:spPr>
        <p:txBody>
          <a:bodyPr wrap="none" rtlCol="0">
            <a:spAutoFit/>
          </a:bodyPr>
          <a:lstStyle/>
          <a:p>
            <a:r>
              <a:rPr lang="zh-CN" altLang="en-US" dirty="0"/>
              <a:t>采用“自适应”</a:t>
            </a:r>
          </a:p>
        </p:txBody>
      </p:sp>
    </p:spTree>
    <p:extLst>
      <p:ext uri="{BB962C8B-B14F-4D97-AF65-F5344CB8AC3E}">
        <p14:creationId xmlns:p14="http://schemas.microsoft.com/office/powerpoint/2010/main" val="1800773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dirty="0"/>
              <a:t> </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33</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883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3.1.3</a:t>
            </a:r>
            <a:r>
              <a:rPr lang="zh-CN" altLang="en-US" sz="2400" b="1" u="sng" dirty="0"/>
              <a:t> 分割算法复现</a:t>
            </a:r>
            <a:r>
              <a:rPr lang="en-US" altLang="zh-CN" sz="2400" dirty="0"/>
              <a:t>: </a:t>
            </a:r>
            <a:r>
              <a:rPr lang="zh-CN" altLang="en-US" sz="2400" dirty="0"/>
              <a:t>问题三 截取方法的问题</a:t>
            </a:r>
            <a:endParaRPr lang="en-US" altLang="zh-CN" sz="2400" dirty="0"/>
          </a:p>
          <a:p>
            <a:pPr algn="just"/>
            <a:endParaRPr lang="en-US" altLang="zh-CN" sz="2400" dirty="0"/>
          </a:p>
          <a:p>
            <a:pPr lvl="1" algn="just"/>
            <a:r>
              <a:rPr lang="zh-CN" altLang="en-US" sz="2200" dirty="0"/>
              <a:t>原有截取方法是建立在低阈值</a:t>
            </a:r>
            <a:r>
              <a:rPr lang="zh-CN" altLang="en-US" sz="2200" b="1" dirty="0"/>
              <a:t>去除较暗区域</a:t>
            </a:r>
            <a:r>
              <a:rPr lang="zh-CN" altLang="en-US" sz="2200" dirty="0"/>
              <a:t>的条件下，而动态阈值是选取偏雾霾区域</a:t>
            </a:r>
            <a:endParaRPr lang="en-US" altLang="zh-CN" sz="2200" dirty="0"/>
          </a:p>
          <a:p>
            <a:pPr lvl="1" algn="just"/>
            <a:endParaRPr lang="en-US" altLang="zh-CN" sz="2200" dirty="0"/>
          </a:p>
          <a:p>
            <a:pPr lvl="1" algn="just"/>
            <a:r>
              <a:rPr lang="zh-CN" altLang="en-US" sz="2200" dirty="0"/>
              <a:t>我们应该在动态阈值筛选出的区域</a:t>
            </a:r>
            <a:r>
              <a:rPr lang="zh-CN" altLang="en-US" sz="2200" b="1" dirty="0"/>
              <a:t>绝大部分都是雾霾区域</a:t>
            </a:r>
            <a:r>
              <a:rPr lang="zh-CN" altLang="en-US" sz="2200" dirty="0"/>
              <a:t>的前提下进行截取操作</a:t>
            </a:r>
            <a:endParaRPr lang="en-US" altLang="zh-CN" sz="2200" dirty="0"/>
          </a:p>
          <a:p>
            <a:pPr lvl="1" algn="just"/>
            <a:endParaRPr lang="en-US" altLang="zh-CN" sz="2200" dirty="0"/>
          </a:p>
          <a:p>
            <a:pPr lvl="1" algn="just"/>
            <a:r>
              <a:rPr lang="zh-CN" altLang="en-US" sz="2200" dirty="0"/>
              <a:t>原有方法其从第一行开始扫描，直到遇到的第一个为全白的行停止</a:t>
            </a:r>
            <a:endParaRPr lang="en-US" altLang="zh-CN" sz="2200" dirty="0"/>
          </a:p>
          <a:p>
            <a:pPr marL="457200" lvl="1" indent="0" algn="just">
              <a:buNone/>
            </a:pPr>
            <a:r>
              <a:rPr lang="zh-CN" altLang="en-US" sz="2200" dirty="0"/>
              <a:t>（即该行不存在雾霾区域）</a:t>
            </a:r>
            <a:endParaRPr lang="en-US" altLang="zh-CN" sz="2200" dirty="0"/>
          </a:p>
          <a:p>
            <a:pPr lvl="1" algn="just"/>
            <a:endParaRPr lang="en-US" altLang="zh-CN" sz="2200" dirty="0"/>
          </a:p>
          <a:p>
            <a:pPr lvl="1" algn="just"/>
            <a:r>
              <a:rPr lang="zh-CN" altLang="en-US" sz="2200" dirty="0"/>
              <a:t>这样导致我们识别出的雾霾区域无法被全部截取出来</a:t>
            </a:r>
            <a:endParaRPr lang="en-US" altLang="zh-CN" sz="2200" dirty="0"/>
          </a:p>
          <a:p>
            <a:pPr algn="just"/>
            <a:endParaRPr lang="en-US" altLang="zh-CN" sz="2400" dirty="0"/>
          </a:p>
          <a:p>
            <a:pPr lvl="1" algn="just"/>
            <a:endParaRPr lang="en-US" altLang="zh-CN" sz="1600" dirty="0"/>
          </a:p>
          <a:p>
            <a:pPr lvl="1" algn="just"/>
            <a:endParaRPr lang="en-US" altLang="zh-CN" sz="1600" dirty="0"/>
          </a:p>
          <a:p>
            <a:pPr algn="just"/>
            <a:endParaRPr lang="en-US" altLang="zh-CN" sz="2400" dirty="0"/>
          </a:p>
        </p:txBody>
      </p:sp>
      <p:pic>
        <p:nvPicPr>
          <p:cNvPr id="7" name="图片 6">
            <a:extLst>
              <a:ext uri="{FF2B5EF4-FFF2-40B4-BE49-F238E27FC236}">
                <a16:creationId xmlns:a16="http://schemas.microsoft.com/office/drawing/2014/main" id="{EA6024D3-D64A-4336-99C9-FA26B79B9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125" y="1638505"/>
            <a:ext cx="8322527" cy="4650185"/>
          </a:xfrm>
          <a:prstGeom prst="rect">
            <a:avLst/>
          </a:prstGeom>
        </p:spPr>
      </p:pic>
      <p:sp>
        <p:nvSpPr>
          <p:cNvPr id="8" name="矩形 7">
            <a:extLst>
              <a:ext uri="{FF2B5EF4-FFF2-40B4-BE49-F238E27FC236}">
                <a16:creationId xmlns:a16="http://schemas.microsoft.com/office/drawing/2014/main" id="{B68C8718-3881-4731-8241-FF055F94E31D}"/>
              </a:ext>
            </a:extLst>
          </p:cNvPr>
          <p:cNvSpPr/>
          <p:nvPr/>
        </p:nvSpPr>
        <p:spPr>
          <a:xfrm>
            <a:off x="0" y="1773044"/>
            <a:ext cx="12192000" cy="38882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5D9445DD-7D39-4590-995B-FDCCB778B0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8146" y="2080260"/>
            <a:ext cx="2061407" cy="1546055"/>
          </a:xfrm>
          <a:prstGeom prst="rect">
            <a:avLst/>
          </a:prstGeom>
        </p:spPr>
      </p:pic>
      <p:pic>
        <p:nvPicPr>
          <p:cNvPr id="14" name="图片 13">
            <a:extLst>
              <a:ext uri="{FF2B5EF4-FFF2-40B4-BE49-F238E27FC236}">
                <a16:creationId xmlns:a16="http://schemas.microsoft.com/office/drawing/2014/main" id="{156B990C-BF29-4E13-8246-08AE8F4EF8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7699" y="2080260"/>
            <a:ext cx="2059263" cy="1546056"/>
          </a:xfrm>
          <a:prstGeom prst="rect">
            <a:avLst/>
          </a:prstGeom>
        </p:spPr>
      </p:pic>
      <p:pic>
        <p:nvPicPr>
          <p:cNvPr id="18" name="图片 17">
            <a:extLst>
              <a:ext uri="{FF2B5EF4-FFF2-40B4-BE49-F238E27FC236}">
                <a16:creationId xmlns:a16="http://schemas.microsoft.com/office/drawing/2014/main" id="{F5473A9E-56EC-46B2-A4BE-A57D186067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5631" y="2411533"/>
            <a:ext cx="2238223" cy="883509"/>
          </a:xfrm>
          <a:prstGeom prst="rect">
            <a:avLst/>
          </a:prstGeom>
        </p:spPr>
      </p:pic>
      <p:pic>
        <p:nvPicPr>
          <p:cNvPr id="24" name="图片 23">
            <a:extLst>
              <a:ext uri="{FF2B5EF4-FFF2-40B4-BE49-F238E27FC236}">
                <a16:creationId xmlns:a16="http://schemas.microsoft.com/office/drawing/2014/main" id="{FD23C1BF-A1D7-4A50-AE1E-2D7544A0E7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8146" y="3963597"/>
            <a:ext cx="1970049" cy="1477537"/>
          </a:xfrm>
          <a:prstGeom prst="rect">
            <a:avLst/>
          </a:prstGeom>
        </p:spPr>
      </p:pic>
      <p:pic>
        <p:nvPicPr>
          <p:cNvPr id="27" name="图片 26">
            <a:extLst>
              <a:ext uri="{FF2B5EF4-FFF2-40B4-BE49-F238E27FC236}">
                <a16:creationId xmlns:a16="http://schemas.microsoft.com/office/drawing/2014/main" id="{A72E331B-51D1-4BB7-9AB9-F0357C266D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7563" y="3940127"/>
            <a:ext cx="1969399" cy="1477538"/>
          </a:xfrm>
          <a:prstGeom prst="rect">
            <a:avLst/>
          </a:prstGeom>
        </p:spPr>
      </p:pic>
      <p:pic>
        <p:nvPicPr>
          <p:cNvPr id="29" name="图片 28">
            <a:extLst>
              <a:ext uri="{FF2B5EF4-FFF2-40B4-BE49-F238E27FC236}">
                <a16:creationId xmlns:a16="http://schemas.microsoft.com/office/drawing/2014/main" id="{793F5A82-8F88-4B29-B71E-E4A4292650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9497589" y="3593742"/>
            <a:ext cx="474306" cy="1823923"/>
          </a:xfrm>
          <a:prstGeom prst="rect">
            <a:avLst/>
          </a:prstGeom>
        </p:spPr>
      </p:pic>
    </p:spTree>
    <p:extLst>
      <p:ext uri="{BB962C8B-B14F-4D97-AF65-F5344CB8AC3E}">
        <p14:creationId xmlns:p14="http://schemas.microsoft.com/office/powerpoint/2010/main" val="47762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dirty="0"/>
              <a:t> </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34</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883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3.1.3</a:t>
            </a:r>
            <a:r>
              <a:rPr lang="zh-CN" altLang="en-US" sz="2400" b="1" u="sng" dirty="0"/>
              <a:t> 分割算法复现</a:t>
            </a:r>
            <a:r>
              <a:rPr lang="en-US" altLang="zh-CN" sz="2400" dirty="0"/>
              <a:t>: </a:t>
            </a:r>
            <a:r>
              <a:rPr lang="zh-CN" altLang="en-US" sz="2400" dirty="0"/>
              <a:t>问题三 截取方法的问题</a:t>
            </a:r>
            <a:endParaRPr lang="en-US" altLang="zh-CN" sz="2400" dirty="0"/>
          </a:p>
          <a:p>
            <a:pPr algn="just"/>
            <a:endParaRPr lang="en-US" altLang="zh-CN" sz="2400" dirty="0"/>
          </a:p>
          <a:p>
            <a:pPr lvl="1" algn="just"/>
            <a:r>
              <a:rPr lang="zh-CN" altLang="en-US" sz="2200" dirty="0"/>
              <a:t>改进的截取方法在于增大了截取范围</a:t>
            </a:r>
            <a:endParaRPr lang="en-US" altLang="zh-CN" sz="2200" dirty="0"/>
          </a:p>
          <a:p>
            <a:pPr lvl="1" algn="just"/>
            <a:endParaRPr lang="en-US" altLang="zh-CN" sz="2200" dirty="0"/>
          </a:p>
          <a:p>
            <a:pPr lvl="1" algn="just"/>
            <a:r>
              <a:rPr lang="zh-CN" altLang="en-US" sz="2000" dirty="0"/>
              <a:t>当程序遇到全白的一行时不跳出循环，</a:t>
            </a:r>
            <a:endParaRPr lang="en-US" altLang="zh-CN" sz="2000" dirty="0"/>
          </a:p>
          <a:p>
            <a:pPr lvl="1" algn="just"/>
            <a:r>
              <a:rPr lang="zh-CN" altLang="en-US" sz="2000" dirty="0"/>
              <a:t>而是继续向下查找所给范围之内的所有行，</a:t>
            </a:r>
            <a:endParaRPr lang="en-US" altLang="zh-CN" sz="2000" dirty="0"/>
          </a:p>
          <a:p>
            <a:pPr lvl="1" algn="just"/>
            <a:r>
              <a:rPr lang="zh-CN" altLang="en-US" sz="2000" dirty="0"/>
              <a:t>若这些行中仍存在雾霾区域，</a:t>
            </a:r>
            <a:endParaRPr lang="en-US" altLang="zh-CN" sz="2000" dirty="0"/>
          </a:p>
          <a:p>
            <a:pPr lvl="1" algn="just"/>
            <a:r>
              <a:rPr lang="zh-CN" altLang="en-US" sz="2000" dirty="0"/>
              <a:t>则从这一行开始继续重复上述行为</a:t>
            </a:r>
            <a:endParaRPr lang="en-US" altLang="zh-CN" sz="2000" dirty="0"/>
          </a:p>
          <a:p>
            <a:pPr lvl="1" algn="just"/>
            <a:endParaRPr lang="en-US" altLang="zh-CN" sz="2400" dirty="0"/>
          </a:p>
          <a:p>
            <a:pPr lvl="1" algn="just"/>
            <a:endParaRPr lang="en-US" altLang="zh-CN" sz="2400" dirty="0"/>
          </a:p>
          <a:p>
            <a:pPr lvl="1" algn="just"/>
            <a:endParaRPr lang="en-US" altLang="zh-CN" sz="1600" dirty="0"/>
          </a:p>
          <a:p>
            <a:pPr lvl="1" algn="just"/>
            <a:endParaRPr lang="en-US" altLang="zh-CN" sz="1600" dirty="0"/>
          </a:p>
          <a:p>
            <a:pPr algn="just"/>
            <a:endParaRPr lang="en-US" altLang="zh-CN" sz="2400" dirty="0"/>
          </a:p>
        </p:txBody>
      </p:sp>
      <p:pic>
        <p:nvPicPr>
          <p:cNvPr id="11" name="图片 10">
            <a:extLst>
              <a:ext uri="{FF2B5EF4-FFF2-40B4-BE49-F238E27FC236}">
                <a16:creationId xmlns:a16="http://schemas.microsoft.com/office/drawing/2014/main" id="{7DC7916C-B30D-45F7-B536-AACDA9DE3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805" y="1791512"/>
            <a:ext cx="6905625" cy="4657725"/>
          </a:xfrm>
          <a:prstGeom prst="rect">
            <a:avLst/>
          </a:prstGeom>
        </p:spPr>
      </p:pic>
    </p:spTree>
    <p:extLst>
      <p:ext uri="{BB962C8B-B14F-4D97-AF65-F5344CB8AC3E}">
        <p14:creationId xmlns:p14="http://schemas.microsoft.com/office/powerpoint/2010/main" val="2962242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3.1</a:t>
            </a:r>
            <a:r>
              <a:rPr lang="zh-CN" altLang="en-US" sz="2000" dirty="0"/>
              <a:t> </a:t>
            </a:r>
            <a:r>
              <a:rPr lang="zh-CN" altLang="en-US" sz="2000" b="1" dirty="0"/>
              <a:t>现有雾霾分割算法分析及复现</a:t>
            </a:r>
            <a:endParaRPr lang="zh-CN" altLang="en-US"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35</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883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3.1.3</a:t>
            </a:r>
            <a:r>
              <a:rPr lang="zh-CN" altLang="en-US" sz="2400" b="1" u="sng" dirty="0"/>
              <a:t> 分割算法复现</a:t>
            </a:r>
            <a:r>
              <a:rPr lang="en-US" altLang="zh-CN" sz="2400" dirty="0"/>
              <a:t>: </a:t>
            </a:r>
            <a:r>
              <a:rPr lang="zh-CN" altLang="en-US" sz="2400" dirty="0"/>
              <a:t>问题三 截取方法的问题</a:t>
            </a:r>
            <a:endParaRPr lang="en-US" altLang="zh-CN" sz="2400" dirty="0"/>
          </a:p>
          <a:p>
            <a:pPr algn="just"/>
            <a:endParaRPr lang="en-US" altLang="zh-CN" sz="2400" dirty="0"/>
          </a:p>
          <a:p>
            <a:pPr algn="just"/>
            <a:endParaRPr lang="en-US" altLang="zh-CN" sz="2400" dirty="0"/>
          </a:p>
          <a:p>
            <a:pPr lvl="1" algn="just"/>
            <a:endParaRPr lang="en-US" altLang="zh-CN" sz="1600" dirty="0"/>
          </a:p>
          <a:p>
            <a:pPr lvl="1" algn="just"/>
            <a:endParaRPr lang="en-US" altLang="zh-CN" sz="1600" dirty="0"/>
          </a:p>
          <a:p>
            <a:pPr algn="just"/>
            <a:endParaRPr lang="en-US" altLang="zh-CN" sz="2400" dirty="0"/>
          </a:p>
        </p:txBody>
      </p:sp>
      <p:pic>
        <p:nvPicPr>
          <p:cNvPr id="14" name="图片 13">
            <a:extLst>
              <a:ext uri="{FF2B5EF4-FFF2-40B4-BE49-F238E27FC236}">
                <a16:creationId xmlns:a16="http://schemas.microsoft.com/office/drawing/2014/main" id="{8A37D2B1-6578-4177-9C6D-8212AB0B43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520" y="1882944"/>
            <a:ext cx="2061407" cy="1546055"/>
          </a:xfrm>
          <a:prstGeom prst="rect">
            <a:avLst/>
          </a:prstGeom>
        </p:spPr>
      </p:pic>
      <p:pic>
        <p:nvPicPr>
          <p:cNvPr id="16" name="图片 15">
            <a:extLst>
              <a:ext uri="{FF2B5EF4-FFF2-40B4-BE49-F238E27FC236}">
                <a16:creationId xmlns:a16="http://schemas.microsoft.com/office/drawing/2014/main" id="{2FCD0FC2-E634-42B4-BC8E-F71370422D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4702" y="1768323"/>
            <a:ext cx="2059263" cy="1546056"/>
          </a:xfrm>
          <a:prstGeom prst="rect">
            <a:avLst/>
          </a:prstGeom>
        </p:spPr>
      </p:pic>
      <p:pic>
        <p:nvPicPr>
          <p:cNvPr id="18" name="图片 17">
            <a:extLst>
              <a:ext uri="{FF2B5EF4-FFF2-40B4-BE49-F238E27FC236}">
                <a16:creationId xmlns:a16="http://schemas.microsoft.com/office/drawing/2014/main" id="{C8A697D5-A5FF-4C94-9217-999615E8B5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3497" y="2214216"/>
            <a:ext cx="2238223" cy="883509"/>
          </a:xfrm>
          <a:prstGeom prst="rect">
            <a:avLst/>
          </a:prstGeom>
        </p:spPr>
      </p:pic>
      <p:pic>
        <p:nvPicPr>
          <p:cNvPr id="21" name="图片 20">
            <a:extLst>
              <a:ext uri="{FF2B5EF4-FFF2-40B4-BE49-F238E27FC236}">
                <a16:creationId xmlns:a16="http://schemas.microsoft.com/office/drawing/2014/main" id="{B620060E-50A7-4AE7-959D-740B403E44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198" y="4714135"/>
            <a:ext cx="1970049" cy="1477537"/>
          </a:xfrm>
          <a:prstGeom prst="rect">
            <a:avLst/>
          </a:prstGeom>
        </p:spPr>
      </p:pic>
      <p:pic>
        <p:nvPicPr>
          <p:cNvPr id="24" name="图片 23">
            <a:extLst>
              <a:ext uri="{FF2B5EF4-FFF2-40B4-BE49-F238E27FC236}">
                <a16:creationId xmlns:a16="http://schemas.microsoft.com/office/drawing/2014/main" id="{88B3F564-0C79-4728-B671-EF97498763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1181" y="4714135"/>
            <a:ext cx="1969399" cy="1477538"/>
          </a:xfrm>
          <a:prstGeom prst="rect">
            <a:avLst/>
          </a:prstGeom>
        </p:spPr>
      </p:pic>
      <p:pic>
        <p:nvPicPr>
          <p:cNvPr id="25" name="图片 24">
            <a:extLst>
              <a:ext uri="{FF2B5EF4-FFF2-40B4-BE49-F238E27FC236}">
                <a16:creationId xmlns:a16="http://schemas.microsoft.com/office/drawing/2014/main" id="{BDE11E80-B80A-481F-B7F3-A9B31214A5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235455" y="4540941"/>
            <a:ext cx="474306" cy="1823923"/>
          </a:xfrm>
          <a:prstGeom prst="rect">
            <a:avLst/>
          </a:prstGeom>
        </p:spPr>
      </p:pic>
      <p:pic>
        <p:nvPicPr>
          <p:cNvPr id="6" name="图片 5">
            <a:extLst>
              <a:ext uri="{FF2B5EF4-FFF2-40B4-BE49-F238E27FC236}">
                <a16:creationId xmlns:a16="http://schemas.microsoft.com/office/drawing/2014/main" id="{EE25969D-C95E-4A2E-98FE-EC521E45E54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35954" y="4638863"/>
            <a:ext cx="2278677" cy="1628078"/>
          </a:xfrm>
          <a:prstGeom prst="rect">
            <a:avLst/>
          </a:prstGeom>
        </p:spPr>
      </p:pic>
      <p:pic>
        <p:nvPicPr>
          <p:cNvPr id="8" name="图片 7">
            <a:extLst>
              <a:ext uri="{FF2B5EF4-FFF2-40B4-BE49-F238E27FC236}">
                <a16:creationId xmlns:a16="http://schemas.microsoft.com/office/drawing/2014/main" id="{F212513D-96C0-417A-8132-2FACEB6CF0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53125" y="1768323"/>
            <a:ext cx="1844337" cy="2219137"/>
          </a:xfrm>
          <a:prstGeom prst="rect">
            <a:avLst/>
          </a:prstGeom>
        </p:spPr>
      </p:pic>
    </p:spTree>
    <p:extLst>
      <p:ext uri="{BB962C8B-B14F-4D97-AF65-F5344CB8AC3E}">
        <p14:creationId xmlns:p14="http://schemas.microsoft.com/office/powerpoint/2010/main" val="2222011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ïşḻiḍè"/>
          <p:cNvSpPr/>
          <p:nvPr/>
        </p:nvSpPr>
        <p:spPr>
          <a:xfrm>
            <a:off x="72736" y="1705743"/>
            <a:ext cx="5502667" cy="3970789"/>
          </a:xfrm>
          <a:prstGeom prst="rect">
            <a:avLst/>
          </a:prstGeom>
          <a:blipFill rotWithShape="1">
            <a:blip r:embed="rId2"/>
            <a:stretch>
              <a:fillRect t="-29798" b="-29407"/>
            </a:stretch>
          </a:blipFill>
          <a:ln w="12700" cap="flat" cmpd="sng" algn="ctr">
            <a:noFill/>
            <a:prstDash val="solid"/>
            <a:miter lim="800000"/>
          </a:ln>
          <a:effectLst/>
          <a:extLst>
            <a:ext uri="{91240B29-F687-4F45-9708-019B960494DF}">
              <a14:hiddenLine xmlns:a14="http://schemas.microsoft.com/office/drawing/2010/main" w="12700">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išḷiḋê"/>
          <p:cNvSpPr/>
          <p:nvPr/>
        </p:nvSpPr>
        <p:spPr>
          <a:xfrm>
            <a:off x="893623" y="1705743"/>
            <a:ext cx="4681780" cy="3970789"/>
          </a:xfrm>
          <a:prstGeom prst="rect">
            <a:avLst/>
          </a:prstGeom>
          <a:solidFill>
            <a:schemeClr val="tx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ïşľíďe"/>
          <p:cNvSpPr txBox="1"/>
          <p:nvPr/>
        </p:nvSpPr>
        <p:spPr>
          <a:xfrm>
            <a:off x="0" y="2249417"/>
            <a:ext cx="6605518" cy="2772136"/>
          </a:xfrm>
          <a:prstGeom prst="rect">
            <a:avLst/>
          </a:prstGeom>
          <a:noFill/>
        </p:spPr>
        <p:txBody>
          <a:bodyPr wrap="none" lIns="90000" tIns="46800" rIns="90000" bIns="46800" anchor="ctr" anchorCtr="0">
            <a:normAutofit/>
          </a:bodyPr>
          <a:lstStyle/>
          <a:p>
            <a:pPr algn="ctr"/>
            <a:r>
              <a:rPr lang="zh-CN" altLang="en-US" sz="3200" b="1" dirty="0">
                <a:solidFill>
                  <a:schemeClr val="bg1"/>
                </a:solidFill>
                <a:latin typeface="Times New Roman" panose="02020603050405020304" pitchFamily="18" charset="0"/>
                <a:cs typeface="Times New Roman" panose="02020603050405020304" pitchFamily="18" charset="0"/>
              </a:rPr>
              <a:t>雾霾分类</a:t>
            </a:r>
            <a:endParaRPr lang="en-US" altLang="zh-CN" sz="3200" b="1" dirty="0">
              <a:solidFill>
                <a:schemeClr val="bg1"/>
              </a:solidFill>
              <a:latin typeface="Times New Roman" panose="02020603050405020304" pitchFamily="18" charset="0"/>
              <a:cs typeface="Times New Roman" panose="02020603050405020304" pitchFamily="18" charset="0"/>
            </a:endParaRPr>
          </a:p>
          <a:p>
            <a:pPr algn="ctr"/>
            <a:r>
              <a:rPr lang="en-US" altLang="zh-CN" sz="3200" b="1" dirty="0">
                <a:solidFill>
                  <a:schemeClr val="bg1"/>
                </a:solidFill>
                <a:latin typeface="Times New Roman" panose="02020603050405020304" pitchFamily="18" charset="0"/>
                <a:cs typeface="Times New Roman" panose="02020603050405020304" pitchFamily="18" charset="0"/>
              </a:rPr>
              <a:t>3.</a:t>
            </a:r>
            <a:r>
              <a:rPr lang="zh-CN" altLang="en-US" sz="3200" b="1" dirty="0">
                <a:solidFill>
                  <a:schemeClr val="bg1"/>
                </a:solidFill>
                <a:latin typeface="Times New Roman" panose="02020603050405020304" pitchFamily="18" charset="0"/>
                <a:cs typeface="Times New Roman" panose="02020603050405020304" pitchFamily="18" charset="0"/>
              </a:rPr>
              <a:t>研究</a:t>
            </a:r>
            <a:r>
              <a:rPr lang="zh-CN" altLang="en-US" sz="3200" b="1" dirty="0">
                <a:solidFill>
                  <a:schemeClr val="bg1"/>
                </a:solidFill>
              </a:rPr>
              <a:t>内容及分析</a:t>
            </a:r>
          </a:p>
        </p:txBody>
      </p:sp>
      <p:sp>
        <p:nvSpPr>
          <p:cNvPr id="12" name="îŝḷïḓè"/>
          <p:cNvSpPr/>
          <p:nvPr/>
        </p:nvSpPr>
        <p:spPr>
          <a:xfrm>
            <a:off x="6405227" y="3394594"/>
            <a:ext cx="540000" cy="540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3.2</a:t>
            </a:r>
          </a:p>
        </p:txBody>
      </p:sp>
      <p:sp>
        <p:nvSpPr>
          <p:cNvPr id="19" name="iślîḍé"/>
          <p:cNvSpPr txBox="1"/>
          <p:nvPr/>
        </p:nvSpPr>
        <p:spPr>
          <a:xfrm>
            <a:off x="7044143" y="3427556"/>
            <a:ext cx="3523923" cy="399292"/>
          </a:xfrm>
          <a:prstGeom prst="rect">
            <a:avLst/>
          </a:prstGeom>
          <a:noFill/>
        </p:spPr>
        <p:txBody>
          <a:bodyPr wrap="none" lIns="90000" tIns="46800" rIns="90000" bIns="46800" anchor="b" anchorCtr="0">
            <a:normAutofit/>
          </a:bodyPr>
          <a:lstStyle/>
          <a:p>
            <a:r>
              <a:rPr lang="zh-CN" altLang="en-US" b="1" dirty="0"/>
              <a:t>研究内容二：神经网络构建以及训练</a:t>
            </a:r>
          </a:p>
        </p:txBody>
      </p:sp>
      <p:sp>
        <p:nvSpPr>
          <p:cNvPr id="14" name="îṥļíḓê"/>
          <p:cNvSpPr/>
          <p:nvPr/>
        </p:nvSpPr>
        <p:spPr>
          <a:xfrm>
            <a:off x="6405227" y="2529169"/>
            <a:ext cx="540000" cy="540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3.1</a:t>
            </a:r>
          </a:p>
        </p:txBody>
      </p:sp>
      <p:sp>
        <p:nvSpPr>
          <p:cNvPr id="17" name="íŝḻïďé"/>
          <p:cNvSpPr txBox="1"/>
          <p:nvPr/>
        </p:nvSpPr>
        <p:spPr>
          <a:xfrm>
            <a:off x="7044144" y="2599523"/>
            <a:ext cx="3928656" cy="399292"/>
          </a:xfrm>
          <a:prstGeom prst="rect">
            <a:avLst/>
          </a:prstGeom>
          <a:noFill/>
        </p:spPr>
        <p:txBody>
          <a:bodyPr wrap="none" lIns="90000" tIns="46800" rIns="90000" bIns="46800" anchor="b" anchorCtr="0">
            <a:normAutofit/>
          </a:bodyPr>
          <a:lstStyle/>
          <a:p>
            <a:r>
              <a:rPr lang="zh-CN" altLang="en-US" b="1" dirty="0"/>
              <a:t>研究内容一：现有雾霾分割算法分析及复现</a:t>
            </a:r>
          </a:p>
        </p:txBody>
      </p:sp>
      <p:cxnSp>
        <p:nvCxnSpPr>
          <p:cNvPr id="16" name="直接连接符 15"/>
          <p:cNvCxnSpPr/>
          <p:nvPr/>
        </p:nvCxnSpPr>
        <p:spPr>
          <a:xfrm>
            <a:off x="6186000" y="1781485"/>
            <a:ext cx="0" cy="3708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27" name="图片 26" descr="3C5EEB60D8612D4B7AC81916BAD_73A9D09F_43B8"/>
          <p:cNvPicPr>
            <a:picLocks noChangeAspect="1"/>
          </p:cNvPicPr>
          <p:nvPr/>
        </p:nvPicPr>
        <p:blipFill>
          <a:blip r:embed="rId3"/>
          <a:stretch>
            <a:fillRect/>
          </a:stretch>
        </p:blipFill>
        <p:spPr>
          <a:xfrm>
            <a:off x="9234170" y="214630"/>
            <a:ext cx="2286635" cy="1018540"/>
          </a:xfrm>
          <a:prstGeom prst="rect">
            <a:avLst/>
          </a:prstGeom>
        </p:spPr>
      </p:pic>
      <p:sp>
        <p:nvSpPr>
          <p:cNvPr id="21" name="îŝḷïḓè">
            <a:extLst>
              <a:ext uri="{FF2B5EF4-FFF2-40B4-BE49-F238E27FC236}">
                <a16:creationId xmlns:a16="http://schemas.microsoft.com/office/drawing/2014/main" id="{2B9996A7-482D-B84D-9C84-61588A4E3BEB}"/>
              </a:ext>
            </a:extLst>
          </p:cNvPr>
          <p:cNvSpPr/>
          <p:nvPr/>
        </p:nvSpPr>
        <p:spPr>
          <a:xfrm>
            <a:off x="6396290" y="4260019"/>
            <a:ext cx="540000" cy="540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3.3</a:t>
            </a:r>
          </a:p>
        </p:txBody>
      </p:sp>
      <p:sp>
        <p:nvSpPr>
          <p:cNvPr id="22" name="iślîḍé">
            <a:extLst>
              <a:ext uri="{FF2B5EF4-FFF2-40B4-BE49-F238E27FC236}">
                <a16:creationId xmlns:a16="http://schemas.microsoft.com/office/drawing/2014/main" id="{1730C4FE-1D16-B04D-B18B-C56EE37FDBB5}"/>
              </a:ext>
            </a:extLst>
          </p:cNvPr>
          <p:cNvSpPr txBox="1"/>
          <p:nvPr/>
        </p:nvSpPr>
        <p:spPr>
          <a:xfrm>
            <a:off x="7044144" y="4330903"/>
            <a:ext cx="2354690" cy="399292"/>
          </a:xfrm>
          <a:prstGeom prst="rect">
            <a:avLst/>
          </a:prstGeom>
          <a:noFill/>
        </p:spPr>
        <p:txBody>
          <a:bodyPr wrap="none" lIns="90000" tIns="46800" rIns="90000" bIns="46800" anchor="b" anchorCtr="0">
            <a:normAutofit/>
          </a:bodyPr>
          <a:lstStyle/>
          <a:p>
            <a:r>
              <a:rPr lang="zh-CN" altLang="en-US" b="1" dirty="0"/>
              <a:t>研究内容三：（待定）</a:t>
            </a:r>
          </a:p>
        </p:txBody>
      </p:sp>
    </p:spTree>
    <p:extLst>
      <p:ext uri="{BB962C8B-B14F-4D97-AF65-F5344CB8AC3E}">
        <p14:creationId xmlns:p14="http://schemas.microsoft.com/office/powerpoint/2010/main" val="2503050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研究内容及分析 </a:t>
            </a:r>
            <a:r>
              <a:rPr lang="en-US" altLang="zh-CN" sz="2000" dirty="0"/>
              <a:t>3.2</a:t>
            </a:r>
            <a:r>
              <a:rPr lang="zh-CN" altLang="en-US" sz="2000" b="1" dirty="0"/>
              <a:t>神经网络构建以及训练</a:t>
            </a:r>
            <a:endParaRPr lang="zh-CN" altLang="en-US" sz="2000" dirty="0"/>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37</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13365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zh-CN" sz="2400" b="1" u="sng" dirty="0"/>
              <a:t>3.2</a:t>
            </a:r>
            <a:r>
              <a:rPr lang="zh-CN" altLang="en-US" sz="2400" b="1" u="sng" dirty="0"/>
              <a:t>神经网络构建</a:t>
            </a:r>
            <a:r>
              <a:rPr lang="zh-CN" altLang="en-US" sz="2400" dirty="0"/>
              <a:t>：</a:t>
            </a:r>
            <a:endParaRPr lang="en-US" altLang="zh-CN" sz="2000" dirty="0"/>
          </a:p>
          <a:p>
            <a:pPr lvl="1" algn="just">
              <a:lnSpc>
                <a:spcPts val="3360"/>
              </a:lnSpc>
              <a:spcAft>
                <a:spcPts val="1200"/>
              </a:spcAft>
            </a:pPr>
            <a:endParaRPr lang="en-US" altLang="zh-CN" sz="2000" dirty="0"/>
          </a:p>
          <a:p>
            <a:pPr lvl="1" algn="just">
              <a:lnSpc>
                <a:spcPts val="3360"/>
              </a:lnSpc>
              <a:spcAft>
                <a:spcPts val="1200"/>
              </a:spcAft>
            </a:pPr>
            <a:r>
              <a:rPr lang="zh-CN" altLang="en-US" sz="2000" dirty="0"/>
              <a:t>输入图片为缩放为</a:t>
            </a:r>
            <a:r>
              <a:rPr lang="en-US" altLang="zh-CN" sz="2000" dirty="0"/>
              <a:t>64*64</a:t>
            </a:r>
            <a:r>
              <a:rPr lang="zh-CN" altLang="en-US" sz="2000" dirty="0"/>
              <a:t>的原图片，数据集采用</a:t>
            </a:r>
            <a:r>
              <a:rPr lang="en-US" altLang="zh-CN" sz="2000" dirty="0"/>
              <a:t>haze-level</a:t>
            </a:r>
            <a:r>
              <a:rPr lang="zh-CN" altLang="en-US" sz="2000" dirty="0"/>
              <a:t>图片</a:t>
            </a:r>
            <a:endParaRPr lang="en-US" altLang="zh-CN" sz="2000" dirty="0"/>
          </a:p>
          <a:p>
            <a:pPr lvl="1" algn="just">
              <a:lnSpc>
                <a:spcPts val="3360"/>
              </a:lnSpc>
              <a:spcAft>
                <a:spcPts val="1200"/>
              </a:spcAft>
            </a:pPr>
            <a:r>
              <a:rPr lang="zh-CN" altLang="en-US" sz="2000" dirty="0"/>
              <a:t>神经网络采用两层卷积以及两个全连接层</a:t>
            </a:r>
            <a:endParaRPr lang="en-US" altLang="zh-CN" sz="2000" dirty="0"/>
          </a:p>
          <a:p>
            <a:pPr marL="457200" lvl="1" indent="0" algn="just">
              <a:lnSpc>
                <a:spcPts val="3360"/>
              </a:lnSpc>
              <a:spcAft>
                <a:spcPts val="1200"/>
              </a:spcAft>
              <a:buNone/>
            </a:pPr>
            <a:endParaRPr lang="en-US" altLang="zh-CN" sz="2000" dirty="0"/>
          </a:p>
        </p:txBody>
      </p:sp>
      <p:pic>
        <p:nvPicPr>
          <p:cNvPr id="5" name="图片 4">
            <a:extLst>
              <a:ext uri="{FF2B5EF4-FFF2-40B4-BE49-F238E27FC236}">
                <a16:creationId xmlns:a16="http://schemas.microsoft.com/office/drawing/2014/main" id="{89EF8AD1-1E9E-48D7-809A-1D7B958C8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4053" y="3799002"/>
            <a:ext cx="3300016" cy="2475012"/>
          </a:xfrm>
          <a:prstGeom prst="rect">
            <a:avLst/>
          </a:prstGeom>
        </p:spPr>
      </p:pic>
      <p:pic>
        <p:nvPicPr>
          <p:cNvPr id="7" name="图片 6">
            <a:extLst>
              <a:ext uri="{FF2B5EF4-FFF2-40B4-BE49-F238E27FC236}">
                <a16:creationId xmlns:a16="http://schemas.microsoft.com/office/drawing/2014/main" id="{DE3201B4-27BC-4C67-92E1-6124C5976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191" y="3608109"/>
            <a:ext cx="3809063" cy="2856797"/>
          </a:xfrm>
          <a:prstGeom prst="rect">
            <a:avLst/>
          </a:prstGeom>
        </p:spPr>
      </p:pic>
    </p:spTree>
    <p:extLst>
      <p:ext uri="{BB962C8B-B14F-4D97-AF65-F5344CB8AC3E}">
        <p14:creationId xmlns:p14="http://schemas.microsoft.com/office/powerpoint/2010/main" val="1037013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总结</a:t>
            </a:r>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38</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883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zh-CN" sz="2400" dirty="0"/>
          </a:p>
          <a:p>
            <a:pPr algn="just">
              <a:lnSpc>
                <a:spcPct val="200000"/>
              </a:lnSpc>
            </a:pPr>
            <a:r>
              <a:rPr lang="zh-CN" altLang="en-US" sz="2400" dirty="0"/>
              <a:t>雾霾区域识别算法总体效果比较理想，经过检查，该算法可以识别出大部分有雾图片。但有些图片并不能很好的识别，甚至出现识别区域为空的情况。</a:t>
            </a:r>
            <a:endParaRPr lang="en-US" altLang="zh-CN" sz="2400" dirty="0"/>
          </a:p>
          <a:p>
            <a:pPr algn="just">
              <a:lnSpc>
                <a:spcPct val="200000"/>
              </a:lnSpc>
            </a:pPr>
            <a:r>
              <a:rPr lang="zh-CN" altLang="en-US" sz="2400" dirty="0"/>
              <a:t>针对雾霾识别算法的优化效果比较理想，但仍有一小部分工作尚未完成，</a:t>
            </a:r>
            <a:r>
              <a:rPr lang="en-US" altLang="zh-CN" sz="2400" dirty="0" err="1"/>
              <a:t>maskImageCal</a:t>
            </a:r>
            <a:r>
              <a:rPr lang="zh-CN" altLang="en-US" sz="2400" dirty="0"/>
              <a:t>类中的</a:t>
            </a:r>
            <a:r>
              <a:rPr lang="en-US" altLang="zh-CN" sz="2400" dirty="0"/>
              <a:t>mask</a:t>
            </a:r>
            <a:r>
              <a:rPr lang="zh-CN" altLang="en-US" sz="2400" dirty="0"/>
              <a:t>矩阵仍未进行修改。</a:t>
            </a:r>
            <a:endParaRPr lang="en-US" altLang="zh-CN" sz="2400" dirty="0"/>
          </a:p>
          <a:p>
            <a:pPr algn="just">
              <a:lnSpc>
                <a:spcPct val="200000"/>
              </a:lnSpc>
            </a:pPr>
            <a:r>
              <a:rPr lang="zh-CN" altLang="en-US" sz="2400" dirty="0"/>
              <a:t>对于分类任务，在完成上一步识别任务之后需要测试不同输入图片，不同网络对结果的影响。</a:t>
            </a:r>
            <a:endParaRPr lang="en-US" altLang="zh-CN" sz="2400" dirty="0"/>
          </a:p>
          <a:p>
            <a:pPr marL="457200" lvl="1" indent="0" algn="just">
              <a:buNone/>
            </a:pPr>
            <a:endParaRPr lang="en-US" altLang="zh-CN" dirty="0"/>
          </a:p>
          <a:p>
            <a:pPr lvl="3" algn="just"/>
            <a:endParaRPr lang="en-US" altLang="zh-CN" sz="1800" dirty="0"/>
          </a:p>
          <a:p>
            <a:pPr lvl="3" algn="just"/>
            <a:endParaRPr lang="en-US" altLang="zh-CN" sz="1800" dirty="0"/>
          </a:p>
          <a:p>
            <a:pPr algn="just"/>
            <a:endParaRPr lang="en-US" altLang="zh-CN" sz="2400" dirty="0"/>
          </a:p>
        </p:txBody>
      </p:sp>
    </p:spTree>
    <p:extLst>
      <p:ext uri="{BB962C8B-B14F-4D97-AF65-F5344CB8AC3E}">
        <p14:creationId xmlns:p14="http://schemas.microsoft.com/office/powerpoint/2010/main" val="2626273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6215974" y="3262479"/>
            <a:ext cx="5754353" cy="1508067"/>
          </a:xfrm>
        </p:spPr>
        <p:txBody>
          <a:bodyPr/>
          <a:lstStyle/>
          <a:p>
            <a:r>
              <a:rPr lang="zh-CN" altLang="en-US" dirty="0"/>
              <a:t>李靖宇</a:t>
            </a:r>
            <a:br>
              <a:rPr lang="en-US" altLang="zh-CN" dirty="0"/>
            </a:br>
            <a:r>
              <a:rPr lang="en-US" altLang="zh-CN" dirty="0"/>
              <a:t>202115201@mail.sdu.edu.cn</a:t>
            </a:r>
            <a:endParaRPr lang="zh-CN" altLang="en-US" dirty="0"/>
          </a:p>
        </p:txBody>
      </p:sp>
      <p:pic>
        <p:nvPicPr>
          <p:cNvPr id="16" name="图片占位符 96" descr="C:\Users\Administrator\Desktop\山东大学\图片\d28895ba80cc1d17e92a4445f8dcb0c.jpgd28895ba80cc1d17e92a4445f8dcb0c"/>
          <p:cNvPicPr>
            <a:picLocks noGrp="1" noChangeAspect="1"/>
          </p:cNvPicPr>
          <p:nvPr>
            <p:ph type="pic" sz="quarter" idx="19"/>
          </p:nvPr>
        </p:nvPicPr>
        <p:blipFill rotWithShape="1">
          <a:blip r:embed="rId2"/>
          <a:srcRect/>
          <a:stretch>
            <a:fillRect/>
          </a:stretch>
        </p:blipFill>
        <p:spPr>
          <a:xfrm>
            <a:off x="344505" y="-1"/>
            <a:ext cx="5302885" cy="3667306"/>
          </a:xfrm>
        </p:spPr>
      </p:pic>
      <p:cxnSp>
        <p:nvCxnSpPr>
          <p:cNvPr id="3" name="直接连接符 2"/>
          <p:cNvCxnSpPr/>
          <p:nvPr/>
        </p:nvCxnSpPr>
        <p:spPr>
          <a:xfrm>
            <a:off x="6414001" y="4846929"/>
            <a:ext cx="43973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76"/>
          <p:cNvSpPr txBox="1"/>
          <p:nvPr/>
        </p:nvSpPr>
        <p:spPr>
          <a:xfrm>
            <a:off x="6452101" y="2898523"/>
            <a:ext cx="2917186" cy="556735"/>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600" b="1" dirty="0">
                <a:solidFill>
                  <a:schemeClr val="accent1"/>
                </a:solidFill>
                <a:latin typeface="+mn-lt"/>
              </a:rPr>
              <a:t>THANKS!</a:t>
            </a:r>
            <a:endParaRPr lang="zh-CN" altLang="en-US" sz="16600" b="1" dirty="0">
              <a:solidFill>
                <a:schemeClr val="accent1"/>
              </a:solidFill>
              <a:latin typeface="+mn-lt"/>
            </a:endParaRPr>
          </a:p>
        </p:txBody>
      </p:sp>
      <p:cxnSp>
        <p:nvCxnSpPr>
          <p:cNvPr id="58" name="直接连接符 57"/>
          <p:cNvCxnSpPr/>
          <p:nvPr/>
        </p:nvCxnSpPr>
        <p:spPr>
          <a:xfrm>
            <a:off x="6414001" y="3695228"/>
            <a:ext cx="44202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descr="C:\Users\Administrator\Desktop\山东大学\图片\3C5EEB60D8612D4B7AC81916BAD_73A9D09F_43B8.png3C5EEB60D8612D4B7AC81916BAD_73A9D09F_43B8"/>
          <p:cNvPicPr>
            <a:picLocks noChangeAspect="1"/>
          </p:cNvPicPr>
          <p:nvPr/>
        </p:nvPicPr>
        <p:blipFill>
          <a:blip r:embed="rId3"/>
          <a:srcRect/>
          <a:stretch>
            <a:fillRect/>
          </a:stretch>
        </p:blipFill>
        <p:spPr>
          <a:xfrm>
            <a:off x="1198245" y="3811905"/>
            <a:ext cx="3828415" cy="1704975"/>
          </a:xfrm>
          <a:prstGeom prst="rect">
            <a:avLst/>
          </a:prstGeom>
        </p:spPr>
      </p:pic>
      <p:pic>
        <p:nvPicPr>
          <p:cNvPr id="11" name="图片 10" descr="文本&#10;&#10;描述已自动生成">
            <a:extLst>
              <a:ext uri="{FF2B5EF4-FFF2-40B4-BE49-F238E27FC236}">
                <a16:creationId xmlns:a16="http://schemas.microsoft.com/office/drawing/2014/main" id="{76A7E9E5-82E2-FD48-9C61-E21468D05D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9887" y="5903612"/>
            <a:ext cx="5638800" cy="11146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a:t>
            </a:r>
            <a:r>
              <a:rPr lang="zh-CN" altLang="en" dirty="0"/>
              <a:t>背景</a:t>
            </a:r>
            <a:r>
              <a:rPr lang="zh-CN" altLang="en-US" dirty="0"/>
              <a:t>及目的</a:t>
            </a:r>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4</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13178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2400" b="1" u="sng" dirty="0"/>
              <a:t>雾霾分类</a:t>
            </a:r>
            <a:r>
              <a:rPr lang="zh-CN" altLang="en-US" sz="2400" dirty="0"/>
              <a:t>：</a:t>
            </a:r>
            <a:endParaRPr lang="en-US" altLang="zh-CN" sz="2400" dirty="0"/>
          </a:p>
          <a:p>
            <a:pPr algn="just"/>
            <a:endParaRPr lang="en-US" altLang="zh-CN" sz="2400" dirty="0"/>
          </a:p>
          <a:p>
            <a:pPr lvl="1" algn="just"/>
            <a:r>
              <a:rPr lang="zh-CN" altLang="en-US" sz="2000" dirty="0"/>
              <a:t>对图像的雾霾部分进行分割</a:t>
            </a:r>
            <a:endParaRPr lang="en-US" altLang="zh-CN" sz="2000" dirty="0"/>
          </a:p>
          <a:p>
            <a:pPr lvl="1" algn="just"/>
            <a:endParaRPr lang="en-US" altLang="zh-CN" sz="2000" dirty="0"/>
          </a:p>
          <a:p>
            <a:pPr lvl="1" algn="just"/>
            <a:r>
              <a:rPr lang="zh-CN" altLang="en-US" sz="2000" dirty="0"/>
              <a:t>提取雾霾特征并进行分类</a:t>
            </a:r>
            <a:endParaRPr lang="en-US" altLang="zh-CN" sz="2000" dirty="0"/>
          </a:p>
          <a:p>
            <a:pPr lvl="1" algn="just"/>
            <a:endParaRPr lang="en-US" altLang="zh-CN" dirty="0"/>
          </a:p>
        </p:txBody>
      </p:sp>
      <p:cxnSp>
        <p:nvCxnSpPr>
          <p:cNvPr id="40" name="直接连接符 39">
            <a:extLst>
              <a:ext uri="{FF2B5EF4-FFF2-40B4-BE49-F238E27FC236}">
                <a16:creationId xmlns:a16="http://schemas.microsoft.com/office/drawing/2014/main" id="{87882B1B-5256-4ADC-835C-6E825F5BFAA7}"/>
              </a:ext>
            </a:extLst>
          </p:cNvPr>
          <p:cNvCxnSpPr>
            <a:cxnSpLocks/>
            <a:endCxn id="41" idx="2"/>
          </p:cNvCxnSpPr>
          <p:nvPr/>
        </p:nvCxnSpPr>
        <p:spPr>
          <a:xfrm flipV="1">
            <a:off x="2991274" y="4816179"/>
            <a:ext cx="5899400" cy="6516"/>
          </a:xfrm>
          <a:prstGeom prst="line">
            <a:avLst/>
          </a:prstGeom>
          <a:ln w="25400">
            <a:solidFill>
              <a:srgbClr val="5A5A5A"/>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1DB4A134-AAFD-4455-B5C8-62B76FE1C1CF}"/>
              </a:ext>
            </a:extLst>
          </p:cNvPr>
          <p:cNvSpPr/>
          <p:nvPr/>
        </p:nvSpPr>
        <p:spPr>
          <a:xfrm rot="16200000">
            <a:off x="8565554" y="4653619"/>
            <a:ext cx="325120" cy="325120"/>
          </a:xfrm>
          <a:prstGeom prst="rect">
            <a:avLst/>
          </a:prstGeom>
          <a:solidFill>
            <a:srgbClr val="DE4B5D"/>
          </a:solidFill>
          <a:ln w="38100">
            <a:solidFill>
              <a:srgbClr val="E7E8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矩形 41">
            <a:extLst>
              <a:ext uri="{FF2B5EF4-FFF2-40B4-BE49-F238E27FC236}">
                <a16:creationId xmlns:a16="http://schemas.microsoft.com/office/drawing/2014/main" id="{916B1FD7-D31C-497B-A2CA-123105420E71}"/>
              </a:ext>
            </a:extLst>
          </p:cNvPr>
          <p:cNvSpPr/>
          <p:nvPr/>
        </p:nvSpPr>
        <p:spPr>
          <a:xfrm rot="16200000">
            <a:off x="3630515" y="4660134"/>
            <a:ext cx="325120" cy="325120"/>
          </a:xfrm>
          <a:prstGeom prst="rect">
            <a:avLst/>
          </a:prstGeom>
          <a:solidFill>
            <a:srgbClr val="DE4B5D"/>
          </a:solidFill>
          <a:ln w="38100">
            <a:solidFill>
              <a:srgbClr val="E7E8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矩形 42">
            <a:extLst>
              <a:ext uri="{FF2B5EF4-FFF2-40B4-BE49-F238E27FC236}">
                <a16:creationId xmlns:a16="http://schemas.microsoft.com/office/drawing/2014/main" id="{61A08B89-7C38-4034-974A-2FD2B01692FE}"/>
              </a:ext>
            </a:extLst>
          </p:cNvPr>
          <p:cNvSpPr/>
          <p:nvPr/>
        </p:nvSpPr>
        <p:spPr>
          <a:xfrm rot="16200000">
            <a:off x="5275810" y="4653620"/>
            <a:ext cx="325120" cy="325120"/>
          </a:xfrm>
          <a:prstGeom prst="rect">
            <a:avLst/>
          </a:prstGeom>
          <a:solidFill>
            <a:srgbClr val="DE4B5D"/>
          </a:solidFill>
          <a:ln w="38100">
            <a:solidFill>
              <a:srgbClr val="E7E8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43">
            <a:extLst>
              <a:ext uri="{FF2B5EF4-FFF2-40B4-BE49-F238E27FC236}">
                <a16:creationId xmlns:a16="http://schemas.microsoft.com/office/drawing/2014/main" id="{B39D84FB-FE83-431A-A995-5438192B9599}"/>
              </a:ext>
            </a:extLst>
          </p:cNvPr>
          <p:cNvSpPr/>
          <p:nvPr/>
        </p:nvSpPr>
        <p:spPr>
          <a:xfrm rot="16200000">
            <a:off x="6920682" y="4653620"/>
            <a:ext cx="325120" cy="325120"/>
          </a:xfrm>
          <a:prstGeom prst="rect">
            <a:avLst/>
          </a:prstGeom>
          <a:solidFill>
            <a:srgbClr val="DE4B5D"/>
          </a:solidFill>
          <a:ln w="38100">
            <a:solidFill>
              <a:srgbClr val="E7E8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矩形 44">
            <a:extLst>
              <a:ext uri="{FF2B5EF4-FFF2-40B4-BE49-F238E27FC236}">
                <a16:creationId xmlns:a16="http://schemas.microsoft.com/office/drawing/2014/main" id="{6F6FA4CE-80AE-41AD-B439-39E3045A5AD0}"/>
              </a:ext>
            </a:extLst>
          </p:cNvPr>
          <p:cNvSpPr/>
          <p:nvPr/>
        </p:nvSpPr>
        <p:spPr>
          <a:xfrm rot="16200000">
            <a:off x="1523153" y="4570168"/>
            <a:ext cx="2428240" cy="508000"/>
          </a:xfrm>
          <a:prstGeom prst="rect">
            <a:avLst/>
          </a:prstGeom>
          <a:solidFill>
            <a:srgbClr val="DE4B5D"/>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dirty="0">
                <a:cs typeface="+mn-ea"/>
                <a:sym typeface="+mn-lt"/>
              </a:rPr>
              <a:t>雾霾分类</a:t>
            </a:r>
          </a:p>
        </p:txBody>
      </p:sp>
      <p:sp>
        <p:nvSpPr>
          <p:cNvPr id="46" name="TextBox 76">
            <a:extLst>
              <a:ext uri="{FF2B5EF4-FFF2-40B4-BE49-F238E27FC236}">
                <a16:creationId xmlns:a16="http://schemas.microsoft.com/office/drawing/2014/main" id="{5E98DE90-CF66-4A80-80DA-FCE5A906AC46}"/>
              </a:ext>
            </a:extLst>
          </p:cNvPr>
          <p:cNvSpPr txBox="1"/>
          <p:nvPr/>
        </p:nvSpPr>
        <p:spPr>
          <a:xfrm rot="16200000">
            <a:off x="5446402" y="1728788"/>
            <a:ext cx="1299196" cy="400110"/>
          </a:xfrm>
          <a:prstGeom prst="rect">
            <a:avLst/>
          </a:prstGeom>
          <a:noFill/>
        </p:spPr>
        <p:txBody>
          <a:bodyPr wrap="square" rtlCol="0">
            <a:spAutoFit/>
          </a:bodyPr>
          <a:lstStyle/>
          <a:p>
            <a:pPr algn="ctr"/>
            <a:r>
              <a:rPr lang="zh-CN" altLang="en-US" sz="2000" dirty="0">
                <a:solidFill>
                  <a:schemeClr val="bg1"/>
                </a:solidFill>
                <a:cs typeface="+mn-ea"/>
                <a:sym typeface="+mn-lt"/>
              </a:rPr>
              <a:t>添加标题</a:t>
            </a:r>
          </a:p>
        </p:txBody>
      </p:sp>
      <p:sp>
        <p:nvSpPr>
          <p:cNvPr id="11" name="文本框 10">
            <a:extLst>
              <a:ext uri="{FF2B5EF4-FFF2-40B4-BE49-F238E27FC236}">
                <a16:creationId xmlns:a16="http://schemas.microsoft.com/office/drawing/2014/main" id="{2EC50204-18FB-40CA-8DA7-4571141F2775}"/>
              </a:ext>
            </a:extLst>
          </p:cNvPr>
          <p:cNvSpPr txBox="1"/>
          <p:nvPr/>
        </p:nvSpPr>
        <p:spPr>
          <a:xfrm>
            <a:off x="3239077" y="5282566"/>
            <a:ext cx="1107996" cy="276999"/>
          </a:xfrm>
          <a:prstGeom prst="rect">
            <a:avLst/>
          </a:prstGeom>
          <a:noFill/>
        </p:spPr>
        <p:txBody>
          <a:bodyPr wrap="none" rtlCol="0">
            <a:spAutoFit/>
          </a:bodyPr>
          <a:lstStyle/>
          <a:p>
            <a:r>
              <a:rPr lang="zh-CN" altLang="en-US" sz="1200" dirty="0"/>
              <a:t>输入雾霾图片</a:t>
            </a:r>
          </a:p>
        </p:txBody>
      </p:sp>
      <p:sp>
        <p:nvSpPr>
          <p:cNvPr id="52" name="文本框 51">
            <a:extLst>
              <a:ext uri="{FF2B5EF4-FFF2-40B4-BE49-F238E27FC236}">
                <a16:creationId xmlns:a16="http://schemas.microsoft.com/office/drawing/2014/main" id="{8E34E1FD-98F9-4412-8D87-ACFFDBE19E53}"/>
              </a:ext>
            </a:extLst>
          </p:cNvPr>
          <p:cNvSpPr txBox="1"/>
          <p:nvPr/>
        </p:nvSpPr>
        <p:spPr>
          <a:xfrm>
            <a:off x="4730484" y="5199659"/>
            <a:ext cx="1415772" cy="646331"/>
          </a:xfrm>
          <a:prstGeom prst="rect">
            <a:avLst/>
          </a:prstGeom>
          <a:noFill/>
        </p:spPr>
        <p:txBody>
          <a:bodyPr wrap="none" rtlCol="0">
            <a:spAutoFit/>
          </a:bodyPr>
          <a:lstStyle/>
          <a:p>
            <a:r>
              <a:rPr lang="zh-CN" altLang="en-US" sz="1200" dirty="0"/>
              <a:t>根据输入的图片对</a:t>
            </a:r>
            <a:endParaRPr lang="en-US" altLang="zh-CN" sz="1200" dirty="0"/>
          </a:p>
          <a:p>
            <a:r>
              <a:rPr lang="zh-CN" altLang="en-US" sz="1200" dirty="0"/>
              <a:t>雾霾区域进行识别</a:t>
            </a:r>
            <a:endParaRPr lang="en-US" altLang="zh-CN" sz="1200" dirty="0"/>
          </a:p>
          <a:p>
            <a:r>
              <a:rPr lang="zh-CN" altLang="en-US" sz="1200" dirty="0"/>
              <a:t>和分割</a:t>
            </a:r>
          </a:p>
        </p:txBody>
      </p:sp>
      <p:sp>
        <p:nvSpPr>
          <p:cNvPr id="53" name="文本框 52">
            <a:extLst>
              <a:ext uri="{FF2B5EF4-FFF2-40B4-BE49-F238E27FC236}">
                <a16:creationId xmlns:a16="http://schemas.microsoft.com/office/drawing/2014/main" id="{40C27BB0-8438-416F-AC7D-A96711880A88}"/>
              </a:ext>
            </a:extLst>
          </p:cNvPr>
          <p:cNvSpPr txBox="1"/>
          <p:nvPr/>
        </p:nvSpPr>
        <p:spPr>
          <a:xfrm>
            <a:off x="6298412" y="5201406"/>
            <a:ext cx="1587055" cy="646331"/>
          </a:xfrm>
          <a:prstGeom prst="rect">
            <a:avLst/>
          </a:prstGeom>
          <a:noFill/>
        </p:spPr>
        <p:txBody>
          <a:bodyPr wrap="square" rtlCol="0">
            <a:spAutoFit/>
          </a:bodyPr>
          <a:lstStyle/>
          <a:p>
            <a:r>
              <a:rPr lang="zh-CN" altLang="en-US" sz="1200" dirty="0"/>
              <a:t>将分割出的雾霾图片</a:t>
            </a:r>
            <a:endParaRPr lang="en-US" altLang="zh-CN" sz="1200" dirty="0"/>
          </a:p>
          <a:p>
            <a:r>
              <a:rPr lang="zh-CN" altLang="en-US" sz="1200" dirty="0"/>
              <a:t>输入神经网络中进行学习</a:t>
            </a:r>
            <a:endParaRPr lang="en-US" altLang="zh-CN" sz="1200" dirty="0"/>
          </a:p>
        </p:txBody>
      </p:sp>
      <p:sp>
        <p:nvSpPr>
          <p:cNvPr id="54" name="文本框 53">
            <a:extLst>
              <a:ext uri="{FF2B5EF4-FFF2-40B4-BE49-F238E27FC236}">
                <a16:creationId xmlns:a16="http://schemas.microsoft.com/office/drawing/2014/main" id="{4A64AE6A-DEF2-4A50-AE40-BB5809CF885E}"/>
              </a:ext>
            </a:extLst>
          </p:cNvPr>
          <p:cNvSpPr txBox="1"/>
          <p:nvPr/>
        </p:nvSpPr>
        <p:spPr>
          <a:xfrm>
            <a:off x="8174116" y="5309536"/>
            <a:ext cx="1107996" cy="276999"/>
          </a:xfrm>
          <a:prstGeom prst="rect">
            <a:avLst/>
          </a:prstGeom>
          <a:noFill/>
        </p:spPr>
        <p:txBody>
          <a:bodyPr wrap="none" rtlCol="0">
            <a:spAutoFit/>
          </a:bodyPr>
          <a:lstStyle/>
          <a:p>
            <a:r>
              <a:rPr lang="zh-CN" altLang="en-US" sz="1200" dirty="0"/>
              <a:t>得出分类结果</a:t>
            </a:r>
          </a:p>
        </p:txBody>
      </p:sp>
    </p:spTree>
    <p:extLst>
      <p:ext uri="{BB962C8B-B14F-4D97-AF65-F5344CB8AC3E}">
        <p14:creationId xmlns:p14="http://schemas.microsoft.com/office/powerpoint/2010/main" val="3326926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ïşḻiḍè"/>
          <p:cNvSpPr/>
          <p:nvPr/>
        </p:nvSpPr>
        <p:spPr>
          <a:xfrm>
            <a:off x="72736" y="1705743"/>
            <a:ext cx="5502667" cy="3970789"/>
          </a:xfrm>
          <a:prstGeom prst="rect">
            <a:avLst/>
          </a:prstGeom>
          <a:blipFill rotWithShape="1">
            <a:blip r:embed="rId2"/>
            <a:stretch>
              <a:fillRect t="-29798" b="-29407"/>
            </a:stretch>
          </a:blipFill>
          <a:ln w="12700" cap="flat" cmpd="sng" algn="ctr">
            <a:noFill/>
            <a:prstDash val="solid"/>
            <a:miter lim="800000"/>
          </a:ln>
          <a:effectLst/>
          <a:extLst>
            <a:ext uri="{91240B29-F687-4F45-9708-019B960494DF}">
              <a14:hiddenLine xmlns:a14="http://schemas.microsoft.com/office/drawing/2010/main" w="12700">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išḷiḋê"/>
          <p:cNvSpPr/>
          <p:nvPr/>
        </p:nvSpPr>
        <p:spPr>
          <a:xfrm>
            <a:off x="893623" y="1705743"/>
            <a:ext cx="4681780" cy="3970789"/>
          </a:xfrm>
          <a:prstGeom prst="rect">
            <a:avLst/>
          </a:prstGeom>
          <a:solidFill>
            <a:schemeClr val="tx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ïşľíďe"/>
          <p:cNvSpPr txBox="1"/>
          <p:nvPr/>
        </p:nvSpPr>
        <p:spPr>
          <a:xfrm>
            <a:off x="-212352" y="2416921"/>
            <a:ext cx="6605518" cy="2772136"/>
          </a:xfrm>
          <a:prstGeom prst="rect">
            <a:avLst/>
          </a:prstGeom>
          <a:noFill/>
        </p:spPr>
        <p:txBody>
          <a:bodyPr wrap="none" lIns="90000" tIns="46800" rIns="90000" bIns="46800" anchor="ctr" anchorCtr="0">
            <a:normAutofit/>
          </a:bodyPr>
          <a:lstStyle/>
          <a:p>
            <a:pPr algn="ctr"/>
            <a:r>
              <a:rPr lang="zh-CN" altLang="en-US" sz="3200" b="1" dirty="0">
                <a:solidFill>
                  <a:schemeClr val="bg1"/>
                </a:solidFill>
                <a:latin typeface="Times New Roman" panose="02020603050405020304" pitchFamily="18" charset="0"/>
                <a:cs typeface="Times New Roman" panose="02020603050405020304" pitchFamily="18" charset="0"/>
              </a:rPr>
              <a:t>雾霾分类</a:t>
            </a:r>
            <a:endParaRPr lang="en-US" altLang="zh-CN" sz="3200" b="1" dirty="0">
              <a:solidFill>
                <a:schemeClr val="bg1"/>
              </a:solidFill>
              <a:latin typeface="Times New Roman" panose="02020603050405020304" pitchFamily="18" charset="0"/>
              <a:cs typeface="Times New Roman" panose="02020603050405020304" pitchFamily="18" charset="0"/>
            </a:endParaRPr>
          </a:p>
        </p:txBody>
      </p:sp>
      <p:sp>
        <p:nvSpPr>
          <p:cNvPr id="8" name="isļîḑê"/>
          <p:cNvSpPr/>
          <p:nvPr/>
        </p:nvSpPr>
        <p:spPr>
          <a:xfrm>
            <a:off x="6393166" y="4256504"/>
            <a:ext cx="540000" cy="5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03</a:t>
            </a:r>
          </a:p>
        </p:txBody>
      </p:sp>
      <p:sp>
        <p:nvSpPr>
          <p:cNvPr id="10" name="išḷîḑè"/>
          <p:cNvSpPr/>
          <p:nvPr/>
        </p:nvSpPr>
        <p:spPr>
          <a:xfrm>
            <a:off x="6393166" y="2533411"/>
            <a:ext cx="540000" cy="540000"/>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01</a:t>
            </a:r>
          </a:p>
        </p:txBody>
      </p:sp>
      <p:sp>
        <p:nvSpPr>
          <p:cNvPr id="14" name="îṥļíḓê"/>
          <p:cNvSpPr/>
          <p:nvPr/>
        </p:nvSpPr>
        <p:spPr>
          <a:xfrm>
            <a:off x="6393166" y="3449523"/>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02</a:t>
            </a:r>
          </a:p>
        </p:txBody>
      </p:sp>
      <p:sp>
        <p:nvSpPr>
          <p:cNvPr id="17" name="íŝḻïďé"/>
          <p:cNvSpPr txBox="1"/>
          <p:nvPr/>
        </p:nvSpPr>
        <p:spPr>
          <a:xfrm>
            <a:off x="7032083" y="2603765"/>
            <a:ext cx="1758626" cy="399292"/>
          </a:xfrm>
          <a:prstGeom prst="rect">
            <a:avLst/>
          </a:prstGeom>
          <a:noFill/>
        </p:spPr>
        <p:txBody>
          <a:bodyPr wrap="none" lIns="90000" tIns="46800" rIns="90000" bIns="46800" anchor="b" anchorCtr="0">
            <a:normAutofit/>
          </a:bodyPr>
          <a:lstStyle/>
          <a:p>
            <a:r>
              <a:rPr lang="zh-CN" altLang="en-US" b="1" dirty="0"/>
              <a:t>研究背景及目的</a:t>
            </a:r>
          </a:p>
        </p:txBody>
      </p:sp>
      <p:cxnSp>
        <p:nvCxnSpPr>
          <p:cNvPr id="16" name="直接连接符 15"/>
          <p:cNvCxnSpPr/>
          <p:nvPr/>
        </p:nvCxnSpPr>
        <p:spPr>
          <a:xfrm>
            <a:off x="6186000" y="1781485"/>
            <a:ext cx="0" cy="3708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27" name="图片 26" descr="3C5EEB60D8612D4B7AC81916BAD_73A9D09F_43B8"/>
          <p:cNvPicPr>
            <a:picLocks noChangeAspect="1"/>
          </p:cNvPicPr>
          <p:nvPr/>
        </p:nvPicPr>
        <p:blipFill>
          <a:blip r:embed="rId3"/>
          <a:stretch>
            <a:fillRect/>
          </a:stretch>
        </p:blipFill>
        <p:spPr>
          <a:xfrm>
            <a:off x="9234170" y="214630"/>
            <a:ext cx="2286635" cy="1018540"/>
          </a:xfrm>
          <a:prstGeom prst="rect">
            <a:avLst/>
          </a:prstGeom>
        </p:spPr>
      </p:pic>
      <p:sp>
        <p:nvSpPr>
          <p:cNvPr id="18" name="iślîḍé">
            <a:extLst>
              <a:ext uri="{FF2B5EF4-FFF2-40B4-BE49-F238E27FC236}">
                <a16:creationId xmlns:a16="http://schemas.microsoft.com/office/drawing/2014/main" id="{7E123FA2-38BD-4B43-A127-C43DF8A1A452}"/>
              </a:ext>
            </a:extLst>
          </p:cNvPr>
          <p:cNvSpPr txBox="1"/>
          <p:nvPr/>
        </p:nvSpPr>
        <p:spPr>
          <a:xfrm>
            <a:off x="7032082" y="3499354"/>
            <a:ext cx="1103999" cy="399292"/>
          </a:xfrm>
          <a:prstGeom prst="rect">
            <a:avLst/>
          </a:prstGeom>
          <a:noFill/>
        </p:spPr>
        <p:txBody>
          <a:bodyPr wrap="none" lIns="90000" tIns="46800" rIns="90000" bIns="46800" anchor="b" anchorCtr="0">
            <a:normAutofit/>
          </a:bodyPr>
          <a:lstStyle/>
          <a:p>
            <a:r>
              <a:rPr lang="zh-CN" altLang="en-US" b="1" dirty="0"/>
              <a:t>研究目标及步骤</a:t>
            </a:r>
          </a:p>
        </p:txBody>
      </p:sp>
      <p:sp>
        <p:nvSpPr>
          <p:cNvPr id="20" name="iślîḍé">
            <a:extLst>
              <a:ext uri="{FF2B5EF4-FFF2-40B4-BE49-F238E27FC236}">
                <a16:creationId xmlns:a16="http://schemas.microsoft.com/office/drawing/2014/main" id="{196F5CD3-E253-5840-A640-4B5C045FD7D2}"/>
              </a:ext>
            </a:extLst>
          </p:cNvPr>
          <p:cNvSpPr txBox="1"/>
          <p:nvPr/>
        </p:nvSpPr>
        <p:spPr>
          <a:xfrm>
            <a:off x="7032081" y="4326858"/>
            <a:ext cx="1103999" cy="399292"/>
          </a:xfrm>
          <a:prstGeom prst="rect">
            <a:avLst/>
          </a:prstGeom>
          <a:noFill/>
        </p:spPr>
        <p:txBody>
          <a:bodyPr wrap="none" lIns="90000" tIns="46800" rIns="90000" bIns="46800" anchor="b" anchorCtr="0">
            <a:normAutofit/>
          </a:bodyPr>
          <a:lstStyle/>
          <a:p>
            <a:r>
              <a:rPr lang="zh-CN" altLang="en-US" b="1" dirty="0"/>
              <a:t>研究内容及分析</a:t>
            </a:r>
          </a:p>
        </p:txBody>
      </p:sp>
      <p:sp>
        <p:nvSpPr>
          <p:cNvPr id="2" name="文本框 1">
            <a:extLst>
              <a:ext uri="{FF2B5EF4-FFF2-40B4-BE49-F238E27FC236}">
                <a16:creationId xmlns:a16="http://schemas.microsoft.com/office/drawing/2014/main" id="{078530E4-1032-5042-835C-6F3D929E5321}"/>
              </a:ext>
            </a:extLst>
          </p:cNvPr>
          <p:cNvSpPr txBox="1"/>
          <p:nvPr/>
        </p:nvSpPr>
        <p:spPr>
          <a:xfrm>
            <a:off x="2540772" y="1882958"/>
            <a:ext cx="1314255" cy="769441"/>
          </a:xfrm>
          <a:prstGeom prst="rect">
            <a:avLst/>
          </a:prstGeom>
          <a:noFill/>
        </p:spPr>
        <p:txBody>
          <a:bodyPr wrap="square" rtlCol="0">
            <a:spAutoFit/>
          </a:bodyPr>
          <a:lstStyle/>
          <a:p>
            <a:r>
              <a:rPr kumimoji="1" lang="zh-CN" altLang="en-US" sz="4400" b="1" dirty="0">
                <a:solidFill>
                  <a:schemeClr val="accent1"/>
                </a:solidFill>
              </a:rPr>
              <a:t>概述</a:t>
            </a:r>
          </a:p>
        </p:txBody>
      </p:sp>
    </p:spTree>
    <p:extLst>
      <p:ext uri="{BB962C8B-B14F-4D97-AF65-F5344CB8AC3E}">
        <p14:creationId xmlns:p14="http://schemas.microsoft.com/office/powerpoint/2010/main" val="1767646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研究目标及步骤</a:t>
            </a:r>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6</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798525"/>
            <a:ext cx="12192000" cy="32609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2400" b="1" u="sng" dirty="0"/>
              <a:t>研究目标</a:t>
            </a:r>
            <a:r>
              <a:rPr lang="zh-CN" altLang="en-US" sz="2400" dirty="0"/>
              <a:t>：</a:t>
            </a:r>
            <a:endParaRPr lang="en-US" altLang="zh-CN" sz="2400" dirty="0"/>
          </a:p>
          <a:p>
            <a:pPr algn="just"/>
            <a:endParaRPr lang="en-US" altLang="zh-CN" sz="2400" dirty="0"/>
          </a:p>
          <a:p>
            <a:pPr lvl="1" algn="just">
              <a:lnSpc>
                <a:spcPts val="3360"/>
              </a:lnSpc>
              <a:spcAft>
                <a:spcPts val="1200"/>
              </a:spcAft>
            </a:pPr>
            <a:r>
              <a:rPr lang="en-US" altLang="zh-CN" sz="2000" dirty="0"/>
              <a:t>1.</a:t>
            </a:r>
            <a:r>
              <a:rPr lang="zh-CN" altLang="en-US" sz="2000" dirty="0"/>
              <a:t> 根据已有雾霾识别代码，进行复现以及修改。</a:t>
            </a:r>
            <a:endParaRPr lang="en-US" altLang="zh-CN" sz="2000" dirty="0"/>
          </a:p>
          <a:p>
            <a:pPr lvl="1" algn="just">
              <a:lnSpc>
                <a:spcPts val="3360"/>
              </a:lnSpc>
              <a:spcAft>
                <a:spcPts val="1200"/>
              </a:spcAft>
            </a:pPr>
            <a:r>
              <a:rPr lang="en-US" altLang="zh-CN" sz="2000" dirty="0"/>
              <a:t>2.</a:t>
            </a:r>
            <a:r>
              <a:rPr lang="zh-CN" altLang="en-US" sz="2000" dirty="0"/>
              <a:t> 构建神经网络，接受雾霾图像并进行训练学习，达到一个比较理想的分类效果。</a:t>
            </a:r>
            <a:endParaRPr lang="en-US" altLang="zh-CN" sz="2000" dirty="0"/>
          </a:p>
        </p:txBody>
      </p:sp>
    </p:spTree>
    <p:extLst>
      <p:ext uri="{BB962C8B-B14F-4D97-AF65-F5344CB8AC3E}">
        <p14:creationId xmlns:p14="http://schemas.microsoft.com/office/powerpoint/2010/main" val="4051035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zh-CN" altLang="en-US" dirty="0"/>
              <a:t>研究目标及步骤</a:t>
            </a:r>
          </a:p>
        </p:txBody>
      </p:sp>
      <p:sp>
        <p:nvSpPr>
          <p:cNvPr id="4" name="灯片编号占位符 3"/>
          <p:cNvSpPr>
            <a:spLocks noGrp="1"/>
          </p:cNvSpPr>
          <p:nvPr>
            <p:ph type="sldNum" sz="quarter" idx="12"/>
          </p:nvPr>
        </p:nvSpPr>
        <p:spPr>
          <a:xfrm>
            <a:off x="9282112" y="6651619"/>
            <a:ext cx="2909888" cy="206381"/>
          </a:xfrm>
        </p:spPr>
        <p:txBody>
          <a:bodyPr/>
          <a:lstStyle/>
          <a:p>
            <a:fld id="{5DD3DB80-B894-403A-B48E-6FDC1A72010E}" type="slidenum">
              <a:rPr lang="zh-CN" altLang="en-US" smtClean="0"/>
              <a:t>7</a:t>
            </a:fld>
            <a:endParaRPr lang="zh-CN" altLang="en-US" dirty="0"/>
          </a:p>
        </p:txBody>
      </p:sp>
      <p:sp>
        <p:nvSpPr>
          <p:cNvPr id="26" name="内容占位符 4">
            <a:extLst>
              <a:ext uri="{FF2B5EF4-FFF2-40B4-BE49-F238E27FC236}">
                <a16:creationId xmlns:a16="http://schemas.microsoft.com/office/drawing/2014/main" id="{9B5A9525-5ED5-6241-B46B-6B1E0EE520B3}"/>
              </a:ext>
            </a:extLst>
          </p:cNvPr>
          <p:cNvSpPr txBox="1">
            <a:spLocks/>
          </p:cNvSpPr>
          <p:nvPr/>
        </p:nvSpPr>
        <p:spPr>
          <a:xfrm>
            <a:off x="0" y="1196751"/>
            <a:ext cx="12192000" cy="4152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2400" b="1" u="sng" dirty="0"/>
              <a:t>研究步骤</a:t>
            </a:r>
            <a:r>
              <a:rPr lang="zh-CN" altLang="en-US" sz="2400" dirty="0"/>
              <a:t>：</a:t>
            </a:r>
            <a:endParaRPr lang="en-US" altLang="zh-CN" sz="2400" dirty="0"/>
          </a:p>
          <a:p>
            <a:pPr lvl="1" algn="just">
              <a:lnSpc>
                <a:spcPts val="3360"/>
              </a:lnSpc>
              <a:spcAft>
                <a:spcPts val="1200"/>
              </a:spcAft>
            </a:pPr>
            <a:r>
              <a:rPr lang="en-US" altLang="zh-CN" sz="2000" dirty="0"/>
              <a:t>1.</a:t>
            </a:r>
            <a:r>
              <a:rPr lang="zh-CN" altLang="en-US" sz="2000" dirty="0"/>
              <a:t> 分析已有代码项目，对现有项目进行复现，了解运行过程中各类算法以及数据作用。</a:t>
            </a:r>
            <a:endParaRPr lang="en-US" altLang="zh-CN" sz="2000" dirty="0"/>
          </a:p>
          <a:p>
            <a:pPr lvl="1" algn="just">
              <a:lnSpc>
                <a:spcPts val="3360"/>
              </a:lnSpc>
              <a:spcAft>
                <a:spcPts val="1200"/>
              </a:spcAft>
            </a:pPr>
            <a:r>
              <a:rPr lang="en-US" altLang="zh-CN" sz="2000" dirty="0"/>
              <a:t>2.</a:t>
            </a:r>
            <a:r>
              <a:rPr lang="zh-CN" altLang="en-US" sz="2000" dirty="0"/>
              <a:t> 搭建可用的神经网络，对输入的数据进行训练。</a:t>
            </a:r>
            <a:endParaRPr lang="en-US" altLang="zh-CN" sz="2000" dirty="0"/>
          </a:p>
          <a:p>
            <a:pPr lvl="1" algn="just">
              <a:lnSpc>
                <a:spcPts val="3360"/>
              </a:lnSpc>
              <a:spcAft>
                <a:spcPts val="1200"/>
              </a:spcAft>
            </a:pPr>
            <a:r>
              <a:rPr lang="en-US" altLang="zh-CN" sz="2000" dirty="0"/>
              <a:t>3.</a:t>
            </a:r>
            <a:r>
              <a:rPr lang="zh-CN" altLang="en-US" sz="2000" dirty="0"/>
              <a:t> 根据第一步的雾霾分割算法对图像进行处理，测试不同输入图片对神经网络最后的分类</a:t>
            </a:r>
            <a:endParaRPr lang="en-US" altLang="zh-CN" sz="2000" dirty="0"/>
          </a:p>
          <a:p>
            <a:pPr marL="457200" lvl="1" indent="0" algn="just">
              <a:lnSpc>
                <a:spcPts val="3360"/>
              </a:lnSpc>
              <a:spcAft>
                <a:spcPts val="1200"/>
              </a:spcAft>
              <a:buNone/>
            </a:pPr>
            <a:r>
              <a:rPr lang="en-US" altLang="zh-CN" sz="2000" dirty="0"/>
              <a:t>       </a:t>
            </a:r>
            <a:r>
              <a:rPr lang="zh-CN" altLang="en-US" sz="2000" dirty="0"/>
              <a:t>结果的影响。</a:t>
            </a:r>
            <a:endParaRPr lang="en-US" altLang="zh-CN" sz="2000" dirty="0"/>
          </a:p>
        </p:txBody>
      </p:sp>
    </p:spTree>
    <p:extLst>
      <p:ext uri="{BB962C8B-B14F-4D97-AF65-F5344CB8AC3E}">
        <p14:creationId xmlns:p14="http://schemas.microsoft.com/office/powerpoint/2010/main" val="3059188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ïşḻiḍè"/>
          <p:cNvSpPr/>
          <p:nvPr/>
        </p:nvSpPr>
        <p:spPr>
          <a:xfrm>
            <a:off x="72736" y="1705743"/>
            <a:ext cx="5502667" cy="3970789"/>
          </a:xfrm>
          <a:prstGeom prst="rect">
            <a:avLst/>
          </a:prstGeom>
          <a:blipFill rotWithShape="1">
            <a:blip r:embed="rId2"/>
            <a:stretch>
              <a:fillRect t="-29798" b="-29407"/>
            </a:stretch>
          </a:blipFill>
          <a:ln w="12700" cap="flat" cmpd="sng" algn="ctr">
            <a:noFill/>
            <a:prstDash val="solid"/>
            <a:miter lim="800000"/>
          </a:ln>
          <a:effectLst/>
          <a:extLst>
            <a:ext uri="{91240B29-F687-4F45-9708-019B960494DF}">
              <a14:hiddenLine xmlns:a14="http://schemas.microsoft.com/office/drawing/2010/main" w="12700">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išḷiḋê"/>
          <p:cNvSpPr/>
          <p:nvPr/>
        </p:nvSpPr>
        <p:spPr>
          <a:xfrm>
            <a:off x="893623" y="1705743"/>
            <a:ext cx="4681780" cy="3970789"/>
          </a:xfrm>
          <a:prstGeom prst="rect">
            <a:avLst/>
          </a:prstGeom>
          <a:solidFill>
            <a:schemeClr val="tx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ïşľíďe"/>
          <p:cNvSpPr txBox="1"/>
          <p:nvPr/>
        </p:nvSpPr>
        <p:spPr>
          <a:xfrm>
            <a:off x="-212352" y="2416921"/>
            <a:ext cx="6605518" cy="2772136"/>
          </a:xfrm>
          <a:prstGeom prst="rect">
            <a:avLst/>
          </a:prstGeom>
          <a:noFill/>
        </p:spPr>
        <p:txBody>
          <a:bodyPr wrap="none" lIns="90000" tIns="46800" rIns="90000" bIns="46800" anchor="ctr" anchorCtr="0">
            <a:normAutofit/>
          </a:bodyPr>
          <a:lstStyle/>
          <a:p>
            <a:pPr algn="ctr"/>
            <a:r>
              <a:rPr lang="zh-CN" altLang="en-US" sz="3200" b="1" dirty="0">
                <a:solidFill>
                  <a:schemeClr val="bg1"/>
                </a:solidFill>
                <a:latin typeface="Times New Roman" panose="02020603050405020304" pitchFamily="18" charset="0"/>
                <a:cs typeface="Times New Roman" panose="02020603050405020304" pitchFamily="18" charset="0"/>
              </a:rPr>
              <a:t>雾霾分类</a:t>
            </a:r>
            <a:endParaRPr lang="en-US" altLang="zh-CN" sz="3200" b="1" dirty="0">
              <a:solidFill>
                <a:schemeClr val="bg1"/>
              </a:solidFill>
              <a:latin typeface="Times New Roman" panose="02020603050405020304" pitchFamily="18" charset="0"/>
              <a:cs typeface="Times New Roman" panose="02020603050405020304" pitchFamily="18" charset="0"/>
            </a:endParaRPr>
          </a:p>
        </p:txBody>
      </p:sp>
      <p:sp>
        <p:nvSpPr>
          <p:cNvPr id="8" name="isļîḑê"/>
          <p:cNvSpPr/>
          <p:nvPr/>
        </p:nvSpPr>
        <p:spPr>
          <a:xfrm>
            <a:off x="6393166" y="3438847"/>
            <a:ext cx="540000" cy="5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02</a:t>
            </a:r>
          </a:p>
        </p:txBody>
      </p:sp>
      <p:sp>
        <p:nvSpPr>
          <p:cNvPr id="10" name="išḷîḑè"/>
          <p:cNvSpPr/>
          <p:nvPr/>
        </p:nvSpPr>
        <p:spPr>
          <a:xfrm>
            <a:off x="6393166" y="2533411"/>
            <a:ext cx="540000" cy="540000"/>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01</a:t>
            </a:r>
          </a:p>
        </p:txBody>
      </p:sp>
      <p:sp>
        <p:nvSpPr>
          <p:cNvPr id="14" name="îṥļíḓê"/>
          <p:cNvSpPr/>
          <p:nvPr/>
        </p:nvSpPr>
        <p:spPr>
          <a:xfrm>
            <a:off x="6393166" y="4256504"/>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03</a:t>
            </a:r>
          </a:p>
        </p:txBody>
      </p:sp>
      <p:sp>
        <p:nvSpPr>
          <p:cNvPr id="17" name="íŝḻïďé"/>
          <p:cNvSpPr txBox="1"/>
          <p:nvPr/>
        </p:nvSpPr>
        <p:spPr>
          <a:xfrm>
            <a:off x="7032083" y="2603765"/>
            <a:ext cx="1758626" cy="399292"/>
          </a:xfrm>
          <a:prstGeom prst="rect">
            <a:avLst/>
          </a:prstGeom>
          <a:noFill/>
        </p:spPr>
        <p:txBody>
          <a:bodyPr wrap="none" lIns="90000" tIns="46800" rIns="90000" bIns="46800" anchor="b" anchorCtr="0">
            <a:normAutofit/>
          </a:bodyPr>
          <a:lstStyle/>
          <a:p>
            <a:r>
              <a:rPr lang="zh-CN" altLang="en-US" b="1" dirty="0"/>
              <a:t>研究背景及目的</a:t>
            </a:r>
          </a:p>
        </p:txBody>
      </p:sp>
      <p:cxnSp>
        <p:nvCxnSpPr>
          <p:cNvPr id="16" name="直接连接符 15"/>
          <p:cNvCxnSpPr/>
          <p:nvPr/>
        </p:nvCxnSpPr>
        <p:spPr>
          <a:xfrm>
            <a:off x="6186000" y="1781485"/>
            <a:ext cx="0" cy="3708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27" name="图片 26" descr="3C5EEB60D8612D4B7AC81916BAD_73A9D09F_43B8"/>
          <p:cNvPicPr>
            <a:picLocks noChangeAspect="1"/>
          </p:cNvPicPr>
          <p:nvPr/>
        </p:nvPicPr>
        <p:blipFill>
          <a:blip r:embed="rId3"/>
          <a:stretch>
            <a:fillRect/>
          </a:stretch>
        </p:blipFill>
        <p:spPr>
          <a:xfrm>
            <a:off x="9234170" y="214630"/>
            <a:ext cx="2286635" cy="1018540"/>
          </a:xfrm>
          <a:prstGeom prst="rect">
            <a:avLst/>
          </a:prstGeom>
        </p:spPr>
      </p:pic>
      <p:sp>
        <p:nvSpPr>
          <p:cNvPr id="18" name="iślîḍé">
            <a:extLst>
              <a:ext uri="{FF2B5EF4-FFF2-40B4-BE49-F238E27FC236}">
                <a16:creationId xmlns:a16="http://schemas.microsoft.com/office/drawing/2014/main" id="{7E123FA2-38BD-4B43-A127-C43DF8A1A452}"/>
              </a:ext>
            </a:extLst>
          </p:cNvPr>
          <p:cNvSpPr txBox="1"/>
          <p:nvPr/>
        </p:nvSpPr>
        <p:spPr>
          <a:xfrm>
            <a:off x="7032082" y="3499354"/>
            <a:ext cx="1103999" cy="399292"/>
          </a:xfrm>
          <a:prstGeom prst="rect">
            <a:avLst/>
          </a:prstGeom>
          <a:noFill/>
        </p:spPr>
        <p:txBody>
          <a:bodyPr wrap="none" lIns="90000" tIns="46800" rIns="90000" bIns="46800" anchor="b" anchorCtr="0">
            <a:normAutofit/>
          </a:bodyPr>
          <a:lstStyle/>
          <a:p>
            <a:r>
              <a:rPr lang="zh-CN" altLang="en-US" b="1" dirty="0"/>
              <a:t>研究目标及步骤</a:t>
            </a:r>
          </a:p>
        </p:txBody>
      </p:sp>
      <p:sp>
        <p:nvSpPr>
          <p:cNvPr id="20" name="iślîḍé">
            <a:extLst>
              <a:ext uri="{FF2B5EF4-FFF2-40B4-BE49-F238E27FC236}">
                <a16:creationId xmlns:a16="http://schemas.microsoft.com/office/drawing/2014/main" id="{196F5CD3-E253-5840-A640-4B5C045FD7D2}"/>
              </a:ext>
            </a:extLst>
          </p:cNvPr>
          <p:cNvSpPr txBox="1"/>
          <p:nvPr/>
        </p:nvSpPr>
        <p:spPr>
          <a:xfrm>
            <a:off x="7032081" y="4326858"/>
            <a:ext cx="1103999" cy="399292"/>
          </a:xfrm>
          <a:prstGeom prst="rect">
            <a:avLst/>
          </a:prstGeom>
          <a:noFill/>
        </p:spPr>
        <p:txBody>
          <a:bodyPr wrap="none" lIns="90000" tIns="46800" rIns="90000" bIns="46800" anchor="b" anchorCtr="0">
            <a:normAutofit/>
          </a:bodyPr>
          <a:lstStyle/>
          <a:p>
            <a:r>
              <a:rPr lang="zh-CN" altLang="en-US" b="1" dirty="0"/>
              <a:t>研究内容及分析</a:t>
            </a:r>
          </a:p>
        </p:txBody>
      </p:sp>
      <p:sp>
        <p:nvSpPr>
          <p:cNvPr id="2" name="文本框 1">
            <a:extLst>
              <a:ext uri="{FF2B5EF4-FFF2-40B4-BE49-F238E27FC236}">
                <a16:creationId xmlns:a16="http://schemas.microsoft.com/office/drawing/2014/main" id="{078530E4-1032-5042-835C-6F3D929E5321}"/>
              </a:ext>
            </a:extLst>
          </p:cNvPr>
          <p:cNvSpPr txBox="1"/>
          <p:nvPr/>
        </p:nvSpPr>
        <p:spPr>
          <a:xfrm>
            <a:off x="2540772" y="1882958"/>
            <a:ext cx="1314255" cy="769441"/>
          </a:xfrm>
          <a:prstGeom prst="rect">
            <a:avLst/>
          </a:prstGeom>
          <a:noFill/>
        </p:spPr>
        <p:txBody>
          <a:bodyPr wrap="square" rtlCol="0">
            <a:spAutoFit/>
          </a:bodyPr>
          <a:lstStyle/>
          <a:p>
            <a:r>
              <a:rPr kumimoji="1" lang="zh-CN" altLang="en-US" sz="4400" b="1" dirty="0">
                <a:solidFill>
                  <a:schemeClr val="accent1"/>
                </a:solidFill>
              </a:rPr>
              <a:t>概述</a:t>
            </a:r>
          </a:p>
        </p:txBody>
      </p:sp>
    </p:spTree>
    <p:extLst>
      <p:ext uri="{BB962C8B-B14F-4D97-AF65-F5344CB8AC3E}">
        <p14:creationId xmlns:p14="http://schemas.microsoft.com/office/powerpoint/2010/main" val="3799114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ïşḻiḍè"/>
          <p:cNvSpPr/>
          <p:nvPr/>
        </p:nvSpPr>
        <p:spPr>
          <a:xfrm>
            <a:off x="72736" y="1705743"/>
            <a:ext cx="5502667" cy="3970789"/>
          </a:xfrm>
          <a:prstGeom prst="rect">
            <a:avLst/>
          </a:prstGeom>
          <a:blipFill rotWithShape="1">
            <a:blip r:embed="rId2"/>
            <a:stretch>
              <a:fillRect t="-29798" b="-29407"/>
            </a:stretch>
          </a:blipFill>
          <a:ln w="12700" cap="flat" cmpd="sng" algn="ctr">
            <a:noFill/>
            <a:prstDash val="solid"/>
            <a:miter lim="800000"/>
          </a:ln>
          <a:effectLst/>
          <a:extLst>
            <a:ext uri="{91240B29-F687-4F45-9708-019B960494DF}">
              <a14:hiddenLine xmlns:a14="http://schemas.microsoft.com/office/drawing/2010/main" w="12700">
                <a:solidFill>
                  <a:srgbClr val="D1DADD"/>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išḷiḋê"/>
          <p:cNvSpPr/>
          <p:nvPr/>
        </p:nvSpPr>
        <p:spPr>
          <a:xfrm>
            <a:off x="893623" y="1705743"/>
            <a:ext cx="4681780" cy="3970789"/>
          </a:xfrm>
          <a:prstGeom prst="rect">
            <a:avLst/>
          </a:prstGeom>
          <a:solidFill>
            <a:schemeClr val="tx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ïşľíďe"/>
          <p:cNvSpPr txBox="1"/>
          <p:nvPr/>
        </p:nvSpPr>
        <p:spPr>
          <a:xfrm>
            <a:off x="0" y="2249417"/>
            <a:ext cx="6605518" cy="2772136"/>
          </a:xfrm>
          <a:prstGeom prst="rect">
            <a:avLst/>
          </a:prstGeom>
          <a:noFill/>
        </p:spPr>
        <p:txBody>
          <a:bodyPr wrap="none" lIns="90000" tIns="46800" rIns="90000" bIns="46800" anchor="ctr" anchorCtr="0">
            <a:normAutofit/>
          </a:bodyPr>
          <a:lstStyle/>
          <a:p>
            <a:pPr algn="ctr"/>
            <a:r>
              <a:rPr lang="zh-CN" altLang="en-US" sz="3200" b="1" dirty="0">
                <a:solidFill>
                  <a:schemeClr val="bg1"/>
                </a:solidFill>
                <a:latin typeface="Times New Roman" panose="02020603050405020304" pitchFamily="18" charset="0"/>
                <a:cs typeface="Times New Roman" panose="02020603050405020304" pitchFamily="18" charset="0"/>
              </a:rPr>
              <a:t>雾霾分类</a:t>
            </a:r>
            <a:endParaRPr lang="en-US" altLang="zh-CN" sz="3200" b="1" dirty="0">
              <a:solidFill>
                <a:schemeClr val="bg1"/>
              </a:solidFill>
              <a:latin typeface="Times New Roman" panose="02020603050405020304" pitchFamily="18" charset="0"/>
              <a:cs typeface="Times New Roman" panose="02020603050405020304" pitchFamily="18" charset="0"/>
            </a:endParaRPr>
          </a:p>
          <a:p>
            <a:pPr algn="ctr"/>
            <a:r>
              <a:rPr lang="en-US" altLang="zh-CN" sz="3200" b="1" dirty="0">
                <a:solidFill>
                  <a:schemeClr val="bg1"/>
                </a:solidFill>
                <a:latin typeface="Times New Roman" panose="02020603050405020304" pitchFamily="18" charset="0"/>
                <a:cs typeface="Times New Roman" panose="02020603050405020304" pitchFamily="18" charset="0"/>
              </a:rPr>
              <a:t>3</a:t>
            </a:r>
            <a:r>
              <a:rPr lang="zh-CN" altLang="en-US" sz="3200" b="1" dirty="0">
                <a:solidFill>
                  <a:schemeClr val="bg1"/>
                </a:solidFill>
                <a:latin typeface="Times New Roman" panose="02020603050405020304" pitchFamily="18" charset="0"/>
                <a:cs typeface="Times New Roman" panose="02020603050405020304" pitchFamily="18" charset="0"/>
              </a:rPr>
              <a:t> 研究</a:t>
            </a:r>
            <a:r>
              <a:rPr lang="zh-CN" altLang="en-US" sz="3200" b="1" dirty="0">
                <a:solidFill>
                  <a:schemeClr val="bg1"/>
                </a:solidFill>
              </a:rPr>
              <a:t>内容及分析</a:t>
            </a:r>
          </a:p>
        </p:txBody>
      </p:sp>
      <p:sp>
        <p:nvSpPr>
          <p:cNvPr id="12" name="îŝḷïḓè"/>
          <p:cNvSpPr/>
          <p:nvPr/>
        </p:nvSpPr>
        <p:spPr>
          <a:xfrm>
            <a:off x="6405227" y="3394594"/>
            <a:ext cx="540000" cy="540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3.2</a:t>
            </a:r>
          </a:p>
        </p:txBody>
      </p:sp>
      <p:sp>
        <p:nvSpPr>
          <p:cNvPr id="19" name="iślîḍé"/>
          <p:cNvSpPr txBox="1"/>
          <p:nvPr/>
        </p:nvSpPr>
        <p:spPr>
          <a:xfrm>
            <a:off x="7044143" y="3427556"/>
            <a:ext cx="3523923" cy="399292"/>
          </a:xfrm>
          <a:prstGeom prst="rect">
            <a:avLst/>
          </a:prstGeom>
          <a:noFill/>
        </p:spPr>
        <p:txBody>
          <a:bodyPr wrap="none" lIns="90000" tIns="46800" rIns="90000" bIns="46800" anchor="b" anchorCtr="0">
            <a:normAutofit/>
          </a:bodyPr>
          <a:lstStyle/>
          <a:p>
            <a:r>
              <a:rPr lang="zh-CN" altLang="en-US" b="1" dirty="0"/>
              <a:t>研究内容二：神经网络构建以及训练</a:t>
            </a:r>
          </a:p>
        </p:txBody>
      </p:sp>
      <p:sp>
        <p:nvSpPr>
          <p:cNvPr id="14" name="îṥļíḓê"/>
          <p:cNvSpPr/>
          <p:nvPr/>
        </p:nvSpPr>
        <p:spPr>
          <a:xfrm>
            <a:off x="6405227" y="2529169"/>
            <a:ext cx="540000" cy="540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3.1</a:t>
            </a:r>
          </a:p>
        </p:txBody>
      </p:sp>
      <p:sp>
        <p:nvSpPr>
          <p:cNvPr id="17" name="íŝḻïďé"/>
          <p:cNvSpPr txBox="1"/>
          <p:nvPr/>
        </p:nvSpPr>
        <p:spPr>
          <a:xfrm>
            <a:off x="7044144" y="2599523"/>
            <a:ext cx="3928656" cy="399292"/>
          </a:xfrm>
          <a:prstGeom prst="rect">
            <a:avLst/>
          </a:prstGeom>
          <a:noFill/>
        </p:spPr>
        <p:txBody>
          <a:bodyPr wrap="none" lIns="90000" tIns="46800" rIns="90000" bIns="46800" anchor="b" anchorCtr="0">
            <a:normAutofit/>
          </a:bodyPr>
          <a:lstStyle/>
          <a:p>
            <a:r>
              <a:rPr lang="zh-CN" altLang="en-US" b="1" dirty="0"/>
              <a:t>研究内容一：现有雾霾分割算法分析及复现</a:t>
            </a:r>
          </a:p>
        </p:txBody>
      </p:sp>
      <p:cxnSp>
        <p:nvCxnSpPr>
          <p:cNvPr id="16" name="直接连接符 15"/>
          <p:cNvCxnSpPr/>
          <p:nvPr/>
        </p:nvCxnSpPr>
        <p:spPr>
          <a:xfrm>
            <a:off x="6186000" y="1781485"/>
            <a:ext cx="0" cy="3708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27" name="图片 26" descr="3C5EEB60D8612D4B7AC81916BAD_73A9D09F_43B8"/>
          <p:cNvPicPr>
            <a:picLocks noChangeAspect="1"/>
          </p:cNvPicPr>
          <p:nvPr/>
        </p:nvPicPr>
        <p:blipFill>
          <a:blip r:embed="rId3"/>
          <a:stretch>
            <a:fillRect/>
          </a:stretch>
        </p:blipFill>
        <p:spPr>
          <a:xfrm>
            <a:off x="9234170" y="214630"/>
            <a:ext cx="2286635" cy="1018540"/>
          </a:xfrm>
          <a:prstGeom prst="rect">
            <a:avLst/>
          </a:prstGeom>
        </p:spPr>
      </p:pic>
      <p:sp>
        <p:nvSpPr>
          <p:cNvPr id="21" name="îŝḷïḓè">
            <a:extLst>
              <a:ext uri="{FF2B5EF4-FFF2-40B4-BE49-F238E27FC236}">
                <a16:creationId xmlns:a16="http://schemas.microsoft.com/office/drawing/2014/main" id="{2B9996A7-482D-B84D-9C84-61588A4E3BEB}"/>
              </a:ext>
            </a:extLst>
          </p:cNvPr>
          <p:cNvSpPr/>
          <p:nvPr/>
        </p:nvSpPr>
        <p:spPr>
          <a:xfrm>
            <a:off x="6396290" y="4260019"/>
            <a:ext cx="540000" cy="540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3.3</a:t>
            </a:r>
          </a:p>
        </p:txBody>
      </p:sp>
      <p:sp>
        <p:nvSpPr>
          <p:cNvPr id="22" name="iślîḍé">
            <a:extLst>
              <a:ext uri="{FF2B5EF4-FFF2-40B4-BE49-F238E27FC236}">
                <a16:creationId xmlns:a16="http://schemas.microsoft.com/office/drawing/2014/main" id="{1730C4FE-1D16-B04D-B18B-C56EE37FDBB5}"/>
              </a:ext>
            </a:extLst>
          </p:cNvPr>
          <p:cNvSpPr txBox="1"/>
          <p:nvPr/>
        </p:nvSpPr>
        <p:spPr>
          <a:xfrm>
            <a:off x="7044144" y="4330903"/>
            <a:ext cx="2354690" cy="399292"/>
          </a:xfrm>
          <a:prstGeom prst="rect">
            <a:avLst/>
          </a:prstGeom>
          <a:noFill/>
        </p:spPr>
        <p:txBody>
          <a:bodyPr wrap="none" lIns="90000" tIns="46800" rIns="90000" bIns="46800" anchor="b" anchorCtr="0">
            <a:normAutofit/>
          </a:bodyPr>
          <a:lstStyle/>
          <a:p>
            <a:r>
              <a:rPr lang="zh-CN" altLang="en-US" b="1" dirty="0"/>
              <a:t>研究内容三：（待定）</a:t>
            </a:r>
          </a:p>
        </p:txBody>
      </p:sp>
    </p:spTree>
    <p:extLst>
      <p:ext uri="{BB962C8B-B14F-4D97-AF65-F5344CB8AC3E}">
        <p14:creationId xmlns:p14="http://schemas.microsoft.com/office/powerpoint/2010/main" val="4117738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c2abdb06-b479-484f-9e04-0cb30f5778f9"/>
</p:tagLst>
</file>

<file path=ppt/theme/theme1.xml><?xml version="1.0" encoding="utf-8"?>
<a:theme xmlns:a="http://schemas.openxmlformats.org/drawingml/2006/main" name="主题5">
  <a:themeElements>
    <a:clrScheme name="自定义 34">
      <a:dk1>
        <a:srgbClr val="000000"/>
      </a:dk1>
      <a:lt1>
        <a:srgbClr val="FFFFFF"/>
      </a:lt1>
      <a:dk2>
        <a:srgbClr val="778495"/>
      </a:dk2>
      <a:lt2>
        <a:srgbClr val="F2F2F2"/>
      </a:lt2>
      <a:accent1>
        <a:srgbClr val="F15931"/>
      </a:accent1>
      <a:accent2>
        <a:srgbClr val="666666"/>
      </a:accent2>
      <a:accent3>
        <a:srgbClr val="727272"/>
      </a:accent3>
      <a:accent4>
        <a:srgbClr val="999999"/>
      </a:accent4>
      <a:accent5>
        <a:srgbClr val="9B8357"/>
      </a:accent5>
      <a:accent6>
        <a:srgbClr val="94A088"/>
      </a:accent6>
      <a:hlink>
        <a:srgbClr val="F15931"/>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5123</TotalTime>
  <Words>1660</Words>
  <Application>Microsoft Office PowerPoint</Application>
  <PresentationFormat>宽屏</PresentationFormat>
  <Paragraphs>338</Paragraphs>
  <Slides>39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39</vt:i4>
      </vt:variant>
    </vt:vector>
  </HeadingPairs>
  <TitlesOfParts>
    <vt:vector size="47" baseType="lpstr">
      <vt:lpstr>宋体</vt:lpstr>
      <vt:lpstr>微软雅黑</vt:lpstr>
      <vt:lpstr>微软雅黑</vt:lpstr>
      <vt:lpstr>Arial</vt:lpstr>
      <vt:lpstr>Calibri</vt:lpstr>
      <vt:lpstr>Impact</vt:lpstr>
      <vt:lpstr>Times New Roman</vt:lpstr>
      <vt:lpstr>主题5</vt:lpstr>
      <vt:lpstr>雾霾分类</vt:lpstr>
      <vt:lpstr>PowerPoint 演示文稿</vt:lpstr>
      <vt:lpstr>研究背景及目的</vt:lpstr>
      <vt:lpstr>研究背景及目的</vt:lpstr>
      <vt:lpstr>PowerPoint 演示文稿</vt:lpstr>
      <vt:lpstr>研究目标及步骤</vt:lpstr>
      <vt:lpstr>研究目标及步骤</vt:lpstr>
      <vt:lpstr>PowerPoint 演示文稿</vt:lpstr>
      <vt:lpstr>PowerPoint 演示文稿</vt:lpstr>
      <vt:lpstr>PowerPoint 演示文稿</vt:lpstr>
      <vt:lpstr>研究内容及分析 3.1现有雾霾分割算法分析及复现</vt:lpstr>
      <vt:lpstr>研究内容及分析 3.1现有雾霾分割算法分析及复现</vt:lpstr>
      <vt:lpstr>研究内容及分析 3.1现有雾霾分割算法分析及复现</vt:lpstr>
      <vt:lpstr>研究内容及分析 3.1 现有雾霾分割算法分析及复现</vt:lpstr>
      <vt:lpstr>研究内容及分析 3.1 现有雾霾分割算法分析及复现</vt:lpstr>
      <vt:lpstr>研究内容及分析 3.1现有雾霾分割算法分析及复现</vt:lpstr>
      <vt:lpstr>研究内容及分析 3.1 现有雾霾分割算法分析及复现</vt:lpstr>
      <vt:lpstr>研究内容及分析 3.1现有雾霾分割算法分析及复现</vt:lpstr>
      <vt:lpstr>研究内容及分析 3.1 现有雾霾分割算法分析及复现</vt:lpstr>
      <vt:lpstr>研究内容及分析 3.1 现有雾霾分割算法分析及复现</vt:lpstr>
      <vt:lpstr>研究内容及分析 3.1 现有雾霾分割算法分析及复现</vt:lpstr>
      <vt:lpstr>研究内容及分析 3.1 现有雾霾分割算法分析及复现</vt:lpstr>
      <vt:lpstr>研究内容及分析 3.1 现有雾霾分割算法分析及复现</vt:lpstr>
      <vt:lpstr>研究内容及分析 3.1 现有雾霾分割算法分析及复现</vt:lpstr>
      <vt:lpstr>研究内容及分析 3.1 现有雾霾分割算法分析及复现</vt:lpstr>
      <vt:lpstr>研究内容及分析 3.1 现有雾霾分割算法分析及复现</vt:lpstr>
      <vt:lpstr>研究内容及分析 3.1 现有雾霾分割算法分析及复现</vt:lpstr>
      <vt:lpstr>研究内容及分析 3.1 现有雾霾分割算法分析及复现</vt:lpstr>
      <vt:lpstr>研究内容及分析 3.1 现有雾霾分割算法分析及复现</vt:lpstr>
      <vt:lpstr>关于提高阈值的测试</vt:lpstr>
      <vt:lpstr>研究内容及分析 3.1 现有雾霾分割算法分析及复现</vt:lpstr>
      <vt:lpstr>研究内容及分析 3.1 现有雾霾分割算法分析及复现</vt:lpstr>
      <vt:lpstr>研究内容及分析 3.1 现有雾霾分割算法分析及复现</vt:lpstr>
      <vt:lpstr>研究内容及分析 3.1 现有雾霾分割算法分析及复现</vt:lpstr>
      <vt:lpstr>研究内容及分析 3.1 现有雾霾分割算法分析及复现</vt:lpstr>
      <vt:lpstr>PowerPoint 演示文稿</vt:lpstr>
      <vt:lpstr>研究内容及分析 3.2神经网络构建以及训练</vt:lpstr>
      <vt:lpstr>总结</vt:lpstr>
      <vt:lpstr>李靖宇 202115201@mail.sdu.edu.cn</vt:lpstr>
    </vt:vector>
  </TitlesOfParts>
  <Manager>iSlide</Manager>
  <Company>iSlide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iSlide</dc:creator>
  <cp:keywords/>
  <dc:description/>
  <cp:lastModifiedBy>JYblank</cp:lastModifiedBy>
  <cp:revision>386</cp:revision>
  <cp:lastPrinted>2017-09-04T16:00:00Z</cp:lastPrinted>
  <dcterms:created xsi:type="dcterms:W3CDTF">2017-09-04T16:00:00Z</dcterms:created>
  <dcterms:modified xsi:type="dcterms:W3CDTF">2021-10-09T13:49:04Z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b7ccc1b2-cf53-4400-957a-3ac962aedd74</vt:lpwstr>
  </property>
  <property fmtid="{D5CDD505-2E9C-101B-9397-08002B2CF9AE}" pid="3" name="KSOProductBuildVer">
    <vt:lpwstr>2052-11.1.0.9999</vt:lpwstr>
  </property>
</Properties>
</file>